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587" r:id="rId2"/>
    <p:sldId id="563" r:id="rId3"/>
    <p:sldId id="585" r:id="rId4"/>
    <p:sldId id="586" r:id="rId5"/>
    <p:sldId id="588" r:id="rId6"/>
  </p:sldIdLst>
  <p:sldSz cx="6858000" cy="9906000" type="A4"/>
  <p:notesSz cx="6807200" cy="9939338"/>
  <p:embeddedFontLst>
    <p:embeddedFont>
      <p:font typeface="HY헤드라인M" panose="02030600000101010101" pitchFamily="18" charset="-127"/>
      <p:regular r:id="rId9"/>
    </p:embeddedFont>
    <p:embeddedFont>
      <p:font typeface="Trebuchet MS" panose="020B0603020202020204" pitchFamily="34" charset="0"/>
      <p:regular r:id="rId10"/>
      <p:bold r:id="rId11"/>
      <p:italic r:id="rId12"/>
      <p:boldItalic r:id="rId13"/>
    </p:embeddedFont>
    <p:embeddedFont>
      <p:font typeface="Nanum Gothic" panose="020B0600000101010101" charset="-127"/>
      <p:regular r:id="rId14"/>
      <p:bold r:id="rId15"/>
    </p:embeddedFont>
    <p:embeddedFont>
      <p:font typeface="맑은 고딕" panose="020B0503020000020004" pitchFamily="50" charset="-127"/>
      <p:regular r:id="rId16"/>
      <p:bold r:id="rId17"/>
    </p:embeddedFont>
    <p:embeddedFont>
      <p:font typeface="굴림" panose="020B0600000101010101" pitchFamily="50" charset="-127"/>
      <p:regular r:id="rId18"/>
    </p:embeddedFont>
    <p:embeddedFont>
      <p:font typeface="나눔고딕" panose="020D0604000000000000" pitchFamily="50" charset="-127"/>
      <p:regular r:id="rId19"/>
      <p:bold r:id="rId20"/>
    </p:embeddedFont>
    <p:embeddedFont>
      <p:font typeface="맑은 고딕" panose="020B0503020000020004" pitchFamily="50" charset="-127"/>
      <p:regular r:id="rId16"/>
      <p:bold r:id="rId17"/>
    </p:embeddedFont>
    <p:embeddedFont>
      <p:font typeface="Malgun Gothic Semilight" panose="020B0502040204020203" pitchFamily="50" charset="-127"/>
      <p:regular r:id="rId21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1">
          <p15:clr>
            <a:srgbClr val="A4A3A4"/>
          </p15:clr>
        </p15:guide>
        <p15:guide id="2" orient="horz" pos="217" userDrawn="1">
          <p15:clr>
            <a:srgbClr val="A4A3A4"/>
          </p15:clr>
        </p15:guide>
        <p15:guide id="3" orient="horz" pos="5569" userDrawn="1">
          <p15:clr>
            <a:srgbClr val="A4A3A4"/>
          </p15:clr>
        </p15:guide>
        <p15:guide id="4" pos="2160">
          <p15:clr>
            <a:srgbClr val="A4A3A4"/>
          </p15:clr>
        </p15:guide>
        <p15:guide id="5" pos="164">
          <p15:clr>
            <a:srgbClr val="A4A3A4"/>
          </p15:clr>
        </p15:guide>
        <p15:guide id="6" pos="3702">
          <p15:clr>
            <a:srgbClr val="A4A3A4"/>
          </p15:clr>
        </p15:guide>
        <p15:guide id="7" pos="4156">
          <p15:clr>
            <a:srgbClr val="A4A3A4"/>
          </p15:clr>
        </p15:guide>
        <p15:guide id="8" pos="143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498F"/>
    <a:srgbClr val="FFC802"/>
    <a:srgbClr val="EBF5FF"/>
    <a:srgbClr val="0066B2"/>
    <a:srgbClr val="FFE06B"/>
    <a:srgbClr val="FFD966"/>
    <a:srgbClr val="1E88E5"/>
    <a:srgbClr val="44546A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93" autoAdjust="0"/>
    <p:restoredTop sz="94660" autoAdjust="0"/>
  </p:normalViewPr>
  <p:slideViewPr>
    <p:cSldViewPr>
      <p:cViewPr varScale="1">
        <p:scale>
          <a:sx n="79" d="100"/>
          <a:sy n="79" d="100"/>
        </p:scale>
        <p:origin x="3000" y="114"/>
      </p:cViewPr>
      <p:guideLst>
        <p:guide orient="horz" pos="761"/>
        <p:guide orient="horz" pos="217"/>
        <p:guide orient="horz" pos="5569"/>
        <p:guide pos="2160"/>
        <p:guide pos="164"/>
        <p:guide pos="3702"/>
        <p:guide pos="4156"/>
        <p:guide pos="1434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828" y="-126"/>
      </p:cViewPr>
      <p:guideLst>
        <p:guide orient="horz" pos="3130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8A81EF0-F6A9-402E-8A1F-9A55978D5C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t" anchorCtr="0" compatLnSpc="1">
            <a:prstTxWarp prst="textNoShape">
              <a:avLst/>
            </a:prstTxWarp>
          </a:bodyPr>
          <a:lstStyle>
            <a:lvl1pPr algn="l" defTabSz="933520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5F0ACEF-79FE-4269-A64E-0EF835A06D1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9213" y="0"/>
            <a:ext cx="2947987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t" anchorCtr="0" compatLnSpc="1">
            <a:prstTxWarp prst="textNoShape">
              <a:avLst/>
            </a:prstTxWarp>
          </a:bodyPr>
          <a:lstStyle>
            <a:lvl1pPr algn="r" defTabSz="933520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7DA4D82-0C8E-4986-8572-96065F4CD90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47988" cy="495300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b" anchorCtr="0" compatLnSpc="1">
            <a:prstTxWarp prst="textNoShape">
              <a:avLst/>
            </a:prstTxWarp>
          </a:bodyPr>
          <a:lstStyle>
            <a:lvl1pPr algn="l" defTabSz="933520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5CA27CA-B35B-40F5-8AC0-2B40E51D0BB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9213" y="9444038"/>
            <a:ext cx="2947987" cy="495300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b" anchorCtr="0" compatLnSpc="1">
            <a:prstTxWarp prst="textNoShape">
              <a:avLst/>
            </a:prstTxWarp>
          </a:bodyPr>
          <a:lstStyle>
            <a:lvl1pPr algn="r" defTabSz="933450" eaLnBrk="1" latinLnBrk="1" hangingPunct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3C1851BC-2F2C-402E-B2B6-8C9C7B4EF6F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Rectangle 2">
            <a:extLst>
              <a:ext uri="{FF2B5EF4-FFF2-40B4-BE49-F238E27FC236}">
                <a16:creationId xmlns:a16="http://schemas.microsoft.com/office/drawing/2014/main" id="{2F4F73CA-76F4-4CE2-B6F0-C5CBCFA388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714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t" anchorCtr="0" compatLnSpc="1">
            <a:prstTxWarp prst="textNoShape">
              <a:avLst/>
            </a:prstTxWarp>
          </a:bodyPr>
          <a:lstStyle>
            <a:lvl1pPr algn="l" defTabSz="910527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33187" name="Rectangle 3">
            <a:extLst>
              <a:ext uri="{FF2B5EF4-FFF2-40B4-BE49-F238E27FC236}">
                <a16:creationId xmlns:a16="http://schemas.microsoft.com/office/drawing/2014/main" id="{52832B65-6D48-4AEF-AC46-80598056954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78150" cy="4714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t" anchorCtr="0" compatLnSpc="1">
            <a:prstTxWarp prst="textNoShape">
              <a:avLst/>
            </a:prstTxWarp>
          </a:bodyPr>
          <a:lstStyle>
            <a:lvl1pPr algn="r" defTabSz="910527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DD5B3F2-30FE-4AEC-A82B-A3A932CEB59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65338" y="711200"/>
            <a:ext cx="2616200" cy="3776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3189" name="Rectangle 5">
            <a:extLst>
              <a:ext uri="{FF2B5EF4-FFF2-40B4-BE49-F238E27FC236}">
                <a16:creationId xmlns:a16="http://schemas.microsoft.com/office/drawing/2014/main" id="{9125E3A9-B606-49E6-B4ED-73E8580A969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1388" y="4725988"/>
            <a:ext cx="4938712" cy="44862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dirty="0"/>
              <a:t>마스터 텍스트 스타일을 편집합니다</a:t>
            </a:r>
          </a:p>
          <a:p>
            <a:pPr lvl="1"/>
            <a:r>
              <a:rPr lang="ko-KR" altLang="en-US" noProof="0" dirty="0"/>
              <a:t>둘째 수준</a:t>
            </a:r>
          </a:p>
          <a:p>
            <a:pPr lvl="2"/>
            <a:r>
              <a:rPr lang="ko-KR" altLang="en-US" noProof="0" dirty="0"/>
              <a:t>셋째 수준</a:t>
            </a:r>
          </a:p>
          <a:p>
            <a:pPr lvl="3"/>
            <a:r>
              <a:rPr lang="ko-KR" altLang="en-US" noProof="0" dirty="0"/>
              <a:t>넷째 수준</a:t>
            </a:r>
          </a:p>
          <a:p>
            <a:pPr lvl="4"/>
            <a:r>
              <a:rPr lang="ko-KR" altLang="en-US" noProof="0" dirty="0"/>
              <a:t>다섯째 수준</a:t>
            </a:r>
          </a:p>
        </p:txBody>
      </p:sp>
      <p:sp>
        <p:nvSpPr>
          <p:cNvPr id="733190" name="Rectangle 6">
            <a:extLst>
              <a:ext uri="{FF2B5EF4-FFF2-40B4-BE49-F238E27FC236}">
                <a16:creationId xmlns:a16="http://schemas.microsoft.com/office/drawing/2014/main" id="{51C9B3A8-272C-443A-A884-2241E79402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6563" cy="4714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b" anchorCtr="0" compatLnSpc="1">
            <a:prstTxWarp prst="textNoShape">
              <a:avLst/>
            </a:prstTxWarp>
          </a:bodyPr>
          <a:lstStyle>
            <a:lvl1pPr algn="l" defTabSz="910527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33191" name="Rectangle 7">
            <a:extLst>
              <a:ext uri="{FF2B5EF4-FFF2-40B4-BE49-F238E27FC236}">
                <a16:creationId xmlns:a16="http://schemas.microsoft.com/office/drawing/2014/main" id="{CFDBD531-6CCA-46E0-B11F-1686DB10CF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447213"/>
            <a:ext cx="2978150" cy="4714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b" anchorCtr="0" compatLnSpc="1">
            <a:prstTxWarp prst="textNoShape">
              <a:avLst/>
            </a:prstTxWarp>
          </a:bodyPr>
          <a:lstStyle>
            <a:lvl1pPr algn="r" defTabSz="909638" eaLnBrk="1" latinLnBrk="1" hangingPunct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2814FD93-8981-4A0A-9431-2EA399D11A4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85930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202187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1557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59242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1420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190393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689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8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6237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511219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68945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0937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348">
            <a:extLst>
              <a:ext uri="{FF2B5EF4-FFF2-40B4-BE49-F238E27FC236}">
                <a16:creationId xmlns:a16="http://schemas.microsoft.com/office/drawing/2014/main" id="{060B0731-25BA-41F4-8676-066E66B5BB8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90513" y="9439275"/>
            <a:ext cx="63134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033" name="Rectangle 403">
            <a:extLst>
              <a:ext uri="{FF2B5EF4-FFF2-40B4-BE49-F238E27FC236}">
                <a16:creationId xmlns:a16="http://schemas.microsoft.com/office/drawing/2014/main" id="{9049294B-120D-4356-A016-4F1759938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0363" y="9523413"/>
            <a:ext cx="1057275" cy="3159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indent="-4572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defRPr/>
            </a:pPr>
            <a:fld id="{89A53FB0-8162-47EA-84BD-70B0D93F786A}" type="slidenum">
              <a:rPr lang="en-US" altLang="ko-KR" sz="1400" smtClean="0">
                <a:latin typeface="Trebuchet MS" panose="020B0603020202020204" pitchFamily="34" charset="0"/>
                <a:ea typeface="나눔고딕" pitchFamily="50" charset="-127"/>
              </a:rPr>
              <a:pPr algn="ctr" eaLnBrk="1" latinLnBrk="1" hangingPunct="1">
                <a:defRPr/>
              </a:pPr>
              <a:t>‹#›</a:t>
            </a:fld>
            <a:endParaRPr lang="en-US" altLang="ko-KR" sz="1400">
              <a:latin typeface="Trebuchet MS" panose="020B0603020202020204" pitchFamily="34" charset="0"/>
              <a:ea typeface="나눔고딕" pitchFamily="50" charset="-127"/>
            </a:endParaRPr>
          </a:p>
        </p:txBody>
      </p:sp>
      <p:grpSp>
        <p:nvGrpSpPr>
          <p:cNvPr id="1029" name="그룹 11">
            <a:extLst>
              <a:ext uri="{FF2B5EF4-FFF2-40B4-BE49-F238E27FC236}">
                <a16:creationId xmlns:a16="http://schemas.microsoft.com/office/drawing/2014/main" id="{6E0035CF-5D2D-48B8-8BCF-21B2FE4DCB0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54000" y="1016000"/>
            <a:ext cx="6350000" cy="0"/>
            <a:chOff x="254000" y="1016000"/>
            <a:chExt cx="6350002" cy="0"/>
          </a:xfrm>
        </p:grpSpPr>
        <p:sp>
          <p:nvSpPr>
            <p:cNvPr id="1032" name="Line 407">
              <a:extLst>
                <a:ext uri="{FF2B5EF4-FFF2-40B4-BE49-F238E27FC236}">
                  <a16:creationId xmlns:a16="http://schemas.microsoft.com/office/drawing/2014/main" id="{5BDA42E5-1CC3-4F70-818C-95C93A6FBD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000" y="1016000"/>
              <a:ext cx="635000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Line 407">
              <a:extLst>
                <a:ext uri="{FF2B5EF4-FFF2-40B4-BE49-F238E27FC236}">
                  <a16:creationId xmlns:a16="http://schemas.microsoft.com/office/drawing/2014/main" id="{8ADC2770-0E63-4C66-949C-CC7BFC17E5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2539" y="1016000"/>
              <a:ext cx="4081463" cy="0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11" name="그림 1">
            <a:extLst>
              <a:ext uri="{FF2B5EF4-FFF2-40B4-BE49-F238E27FC236}">
                <a16:creationId xmlns:a16="http://schemas.microsoft.com/office/drawing/2014/main" id="{CBD270F4-266B-4E22-9BEB-A7703CF5269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224" y="85150"/>
            <a:ext cx="1189459" cy="403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dp.hanyang.ac.kr/Main/LoginCDP.aspx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56">
            <a:extLst>
              <a:ext uri="{FF2B5EF4-FFF2-40B4-BE49-F238E27FC236}">
                <a16:creationId xmlns:a16="http://schemas.microsoft.com/office/drawing/2014/main" id="{C4E0AE4D-EC3B-42AA-A47D-378B26E98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887045" cy="404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 </a:t>
            </a:r>
            <a:r>
              <a:rPr lang="en-US" altLang="ko-KR" sz="1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센터용</a:t>
            </a:r>
            <a:r>
              <a:rPr lang="en-US" altLang="ko-KR" sz="1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BD8D32B-3ED1-A441-A2EA-ACF2201AB07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14" name="도넛 14">
              <a:extLst>
                <a:ext uri="{FF2B5EF4-FFF2-40B4-BE49-F238E27FC236}">
                  <a16:creationId xmlns:a16="http://schemas.microsoft.com/office/drawing/2014/main" id="{3AAEB196-F6C1-0A48-AB2B-F1C8947C0CC1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5" name="달 14">
              <a:extLst>
                <a:ext uri="{FF2B5EF4-FFF2-40B4-BE49-F238E27FC236}">
                  <a16:creationId xmlns:a16="http://schemas.microsoft.com/office/drawing/2014/main" id="{66ADFFAB-DB00-1443-B910-7CCEC00C3B60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6" name="달 15">
              <a:extLst>
                <a:ext uri="{FF2B5EF4-FFF2-40B4-BE49-F238E27FC236}">
                  <a16:creationId xmlns:a16="http://schemas.microsoft.com/office/drawing/2014/main" id="{912A1CA2-CD50-284D-A854-07A27B7044E4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7" name="달 16">
              <a:extLst>
                <a:ext uri="{FF2B5EF4-FFF2-40B4-BE49-F238E27FC236}">
                  <a16:creationId xmlns:a16="http://schemas.microsoft.com/office/drawing/2014/main" id="{6B9FDE23-A928-2F43-9469-77A7A86622D1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8" name="달 17">
              <a:extLst>
                <a:ext uri="{FF2B5EF4-FFF2-40B4-BE49-F238E27FC236}">
                  <a16:creationId xmlns:a16="http://schemas.microsoft.com/office/drawing/2014/main" id="{48417E03-6CA1-F34A-98EA-E1999519164E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9" name="달 18">
              <a:extLst>
                <a:ext uri="{FF2B5EF4-FFF2-40B4-BE49-F238E27FC236}">
                  <a16:creationId xmlns:a16="http://schemas.microsoft.com/office/drawing/2014/main" id="{632A19CA-0BF7-9E45-8632-0AE5C44EECF2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테스트접속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테스트 계정</a:t>
            </a:r>
            <a:r>
              <a:rPr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(teacher) 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접속방법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5922C4-E8C4-9440-B89C-59B6652F0B8F}"/>
              </a:ext>
            </a:extLst>
          </p:cNvPr>
          <p:cNvSpPr txBox="1"/>
          <p:nvPr/>
        </p:nvSpPr>
        <p:spPr>
          <a:xfrm>
            <a:off x="4418445" y="2190179"/>
            <a:ext cx="237626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https://cdp.hanyang.ac.kr/Main/LoginCDP.aspx</a:t>
            </a: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kumimoji="1"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</a:t>
            </a:r>
            <a:endParaRPr kumimoji="1"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관리자 탭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ID: teacher / PW: hn9503@hanynag </a:t>
            </a:r>
            <a:r>
              <a:rPr lang="ko-KR" altLang="en-US" sz="11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EB2E099-E8AF-47F3-91DF-0D32F7A0014D}"/>
              </a:ext>
            </a:extLst>
          </p:cNvPr>
          <p:cNvSpPr/>
          <p:nvPr/>
        </p:nvSpPr>
        <p:spPr bwMode="auto">
          <a:xfrm>
            <a:off x="0" y="1712640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웹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접속방법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20C81BB4-439D-4255-BAAF-51E5560A3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27" y="2185987"/>
            <a:ext cx="4258277" cy="2983037"/>
          </a:xfrm>
          <a:prstGeom prst="rect">
            <a:avLst/>
          </a:prstGeom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9FC426D3-5950-4701-9C7B-D32F6454F790}"/>
              </a:ext>
            </a:extLst>
          </p:cNvPr>
          <p:cNvSpPr/>
          <p:nvPr/>
        </p:nvSpPr>
        <p:spPr bwMode="auto">
          <a:xfrm>
            <a:off x="0" y="5457056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모바일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접속방법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9DE4DAB6-8F8A-4305-A8EA-A92CE832A1FD}"/>
              </a:ext>
            </a:extLst>
          </p:cNvPr>
          <p:cNvSpPr/>
          <p:nvPr/>
        </p:nvSpPr>
        <p:spPr bwMode="auto">
          <a:xfrm>
            <a:off x="2492896" y="326961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94440384-44DE-465E-A6C6-0E725BC5A493}"/>
              </a:ext>
            </a:extLst>
          </p:cNvPr>
          <p:cNvSpPr/>
          <p:nvPr/>
        </p:nvSpPr>
        <p:spPr bwMode="auto">
          <a:xfrm>
            <a:off x="1481522" y="3853830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54E55C69-B6B4-4BC1-8135-8703799AB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39" y="5889104"/>
            <a:ext cx="1962518" cy="349255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55ED0AA4-40A6-4F86-A5A4-F541539970CA}"/>
              </a:ext>
            </a:extLst>
          </p:cNvPr>
          <p:cNvSpPr txBox="1"/>
          <p:nvPr/>
        </p:nvSpPr>
        <p:spPr>
          <a:xfrm>
            <a:off x="2276871" y="5962162"/>
            <a:ext cx="431999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https://cdp.hanyang.ac.kr/Main/LoginCDP.aspx</a:t>
            </a: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kumimoji="1"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</a:t>
            </a:r>
            <a:endParaRPr kumimoji="1"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관리자 탭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ID: teacher / PW: hn9503@hanynag </a:t>
            </a:r>
            <a:r>
              <a:rPr lang="ko-KR" altLang="en-US" sz="11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9EC86E9A-93EA-43EC-A746-EC7334A99321}"/>
              </a:ext>
            </a:extLst>
          </p:cNvPr>
          <p:cNvSpPr/>
          <p:nvPr/>
        </p:nvSpPr>
        <p:spPr bwMode="auto">
          <a:xfrm>
            <a:off x="2289200" y="9052580"/>
            <a:ext cx="4320000" cy="297784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2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주의</a:t>
            </a:r>
            <a:r>
              <a:rPr kumimoji="1" lang="en-US" altLang="ko-KR" sz="12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** </a:t>
            </a:r>
            <a:r>
              <a:rPr kumimoji="1" lang="ko-KR" altLang="en-US" sz="12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실제 계정과 테스트 계정의 로그인 주소가 다름</a:t>
            </a:r>
          </a:p>
        </p:txBody>
      </p:sp>
    </p:spTree>
    <p:extLst>
      <p:ext uri="{BB962C8B-B14F-4D97-AF65-F5344CB8AC3E}">
        <p14:creationId xmlns:p14="http://schemas.microsoft.com/office/powerpoint/2010/main" val="226361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56">
            <a:extLst>
              <a:ext uri="{FF2B5EF4-FFF2-40B4-BE49-F238E27FC236}">
                <a16:creationId xmlns:a16="http://schemas.microsoft.com/office/drawing/2014/main" id="{C4E0AE4D-EC3B-42AA-A47D-378B26E98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BD8D32B-3ED1-A441-A2EA-ACF2201AB07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14" name="도넛 14">
              <a:extLst>
                <a:ext uri="{FF2B5EF4-FFF2-40B4-BE49-F238E27FC236}">
                  <a16:creationId xmlns:a16="http://schemas.microsoft.com/office/drawing/2014/main" id="{3AAEB196-F6C1-0A48-AB2B-F1C8947C0CC1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5" name="달 14">
              <a:extLst>
                <a:ext uri="{FF2B5EF4-FFF2-40B4-BE49-F238E27FC236}">
                  <a16:creationId xmlns:a16="http://schemas.microsoft.com/office/drawing/2014/main" id="{66ADFFAB-DB00-1443-B910-7CCEC00C3B60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6" name="달 15">
              <a:extLst>
                <a:ext uri="{FF2B5EF4-FFF2-40B4-BE49-F238E27FC236}">
                  <a16:creationId xmlns:a16="http://schemas.microsoft.com/office/drawing/2014/main" id="{912A1CA2-CD50-284D-A854-07A27B7044E4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7" name="달 16">
              <a:extLst>
                <a:ext uri="{FF2B5EF4-FFF2-40B4-BE49-F238E27FC236}">
                  <a16:creationId xmlns:a16="http://schemas.microsoft.com/office/drawing/2014/main" id="{6B9FDE23-A928-2F43-9469-77A7A86622D1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8" name="달 17">
              <a:extLst>
                <a:ext uri="{FF2B5EF4-FFF2-40B4-BE49-F238E27FC236}">
                  <a16:creationId xmlns:a16="http://schemas.microsoft.com/office/drawing/2014/main" id="{48417E03-6CA1-F34A-98EA-E1999519164E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9" name="달 18">
              <a:extLst>
                <a:ext uri="{FF2B5EF4-FFF2-40B4-BE49-F238E27FC236}">
                  <a16:creationId xmlns:a16="http://schemas.microsoft.com/office/drawing/2014/main" id="{632A19CA-0BF7-9E45-8632-0AE5C44EECF2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접속방법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웹</a:t>
            </a:r>
            <a:r>
              <a:rPr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/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모바일 모두 이용가능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5922C4-E8C4-9440-B89C-59B6652F0B8F}"/>
              </a:ext>
            </a:extLst>
          </p:cNvPr>
          <p:cNvSpPr txBox="1"/>
          <p:nvPr/>
        </p:nvSpPr>
        <p:spPr>
          <a:xfrm>
            <a:off x="3632498" y="2151039"/>
            <a:ext cx="2887329" cy="82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1"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교내 포털 사이트 로그인</a:t>
            </a:r>
            <a:endParaRPr kumimoji="1"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학사행정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상담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학생상담 메뉴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HY-CDP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시스템 이동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0CF2866-EAFE-4349-9581-6686A5440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55" y="2131161"/>
            <a:ext cx="3199306" cy="1287772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FEB2E099-E8AF-47F3-91DF-0D32F7A0014D}"/>
              </a:ext>
            </a:extLst>
          </p:cNvPr>
          <p:cNvSpPr/>
          <p:nvPr/>
        </p:nvSpPr>
        <p:spPr bwMode="auto">
          <a:xfrm>
            <a:off x="0" y="1712640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교내 포털 사이트 로그인 후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530D512-6D66-4F7E-A8F8-48A1743FA193}"/>
              </a:ext>
            </a:extLst>
          </p:cNvPr>
          <p:cNvSpPr/>
          <p:nvPr/>
        </p:nvSpPr>
        <p:spPr bwMode="auto">
          <a:xfrm>
            <a:off x="0" y="3806735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HY-CDP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시스템 바로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99C18CE0-55DE-443B-9D33-B2B7B895FF03}"/>
              </a:ext>
            </a:extLst>
          </p:cNvPr>
          <p:cNvGrpSpPr/>
          <p:nvPr/>
        </p:nvGrpSpPr>
        <p:grpSpPr>
          <a:xfrm>
            <a:off x="276394" y="4232920"/>
            <a:ext cx="3176167" cy="2242000"/>
            <a:chOff x="276394" y="4240540"/>
            <a:chExt cx="3176167" cy="2242000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36089CBC-0964-4E9A-A531-F4B62D5E2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394" y="4240540"/>
              <a:ext cx="3176167" cy="2242000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9C994A4-A38D-4527-BDC4-432AFCFE3A51}"/>
                </a:ext>
              </a:extLst>
            </p:cNvPr>
            <p:cNvSpPr/>
            <p:nvPr/>
          </p:nvSpPr>
          <p:spPr bwMode="auto">
            <a:xfrm>
              <a:off x="2636912" y="4280041"/>
              <a:ext cx="216024" cy="129403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010271D2-BF40-4F34-9300-F6E219C76B54}"/>
                </a:ext>
              </a:extLst>
            </p:cNvPr>
            <p:cNvSpPr/>
            <p:nvPr/>
          </p:nvSpPr>
          <p:spPr bwMode="auto">
            <a:xfrm>
              <a:off x="427968" y="5623299"/>
              <a:ext cx="612068" cy="129403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C0975083-FDF8-42D1-A972-217D76542FF2}"/>
              </a:ext>
            </a:extLst>
          </p:cNvPr>
          <p:cNvSpPr/>
          <p:nvPr/>
        </p:nvSpPr>
        <p:spPr bwMode="auto">
          <a:xfrm>
            <a:off x="3585034" y="4259289"/>
            <a:ext cx="513045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C0EACE-D4D4-46AA-A397-ACE27AF42FE1}"/>
              </a:ext>
            </a:extLst>
          </p:cNvPr>
          <p:cNvSpPr txBox="1"/>
          <p:nvPr/>
        </p:nvSpPr>
        <p:spPr>
          <a:xfrm>
            <a:off x="4126232" y="4260753"/>
            <a:ext cx="1963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노트북 및 데스크탑 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PC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접속</a:t>
            </a:r>
            <a:endParaRPr lang="en-US" altLang="ko-KR" sz="1100" b="1" dirty="0">
              <a:solidFill>
                <a:srgbClr val="00498F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25BB74-CE21-491B-8280-BF1241BBD4EE}"/>
              </a:ext>
            </a:extLst>
          </p:cNvPr>
          <p:cNvSpPr txBox="1"/>
          <p:nvPr/>
        </p:nvSpPr>
        <p:spPr>
          <a:xfrm>
            <a:off x="3585035" y="4645606"/>
            <a:ext cx="3012615" cy="1583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인터넷 </a:t>
            </a: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주소창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b="1" u="sng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cdp.hanyang.ac.kr</a:t>
            </a: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우측상단 </a:t>
            </a:r>
            <a:r>
              <a:rPr lang="en-US" altLang="ko-KR" sz="11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</a:t>
            </a:r>
            <a:r>
              <a:rPr lang="en-US" altLang="ko-KR" sz="11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’</a:t>
            </a:r>
            <a:r>
              <a:rPr lang="ko-KR" altLang="en-US" sz="11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혹은 좌측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100" b="1" u="sng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포털시스템</a:t>
            </a:r>
            <a:r>
              <a:rPr lang="en-US" altLang="ko-KR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(HY-in)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’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진행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빨간색 네모박스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학교 내 포털과 동일한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ID/PW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로그인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1A6FD121-4B6D-4AF8-8CA8-49833D553151}"/>
              </a:ext>
            </a:extLst>
          </p:cNvPr>
          <p:cNvGrpSpPr/>
          <p:nvPr/>
        </p:nvGrpSpPr>
        <p:grpSpPr>
          <a:xfrm>
            <a:off x="257755" y="6177136"/>
            <a:ext cx="3194806" cy="297784"/>
            <a:chOff x="257755" y="6177136"/>
            <a:chExt cx="3194806" cy="297784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650EB18-B3FE-4501-B90D-80C7A0697B57}"/>
                </a:ext>
              </a:extLst>
            </p:cNvPr>
            <p:cNvSpPr/>
            <p:nvPr/>
          </p:nvSpPr>
          <p:spPr bwMode="auto">
            <a:xfrm>
              <a:off x="257755" y="6177136"/>
              <a:ext cx="3194806" cy="2977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000" b="0" i="0" u="none" strike="noStrike" cap="none" normalizeH="0" baseline="0" dirty="0">
                  <a:ln>
                    <a:noFill/>
                  </a:ln>
                  <a:effectLst/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빨간색 네모박스 중 하나 클릭 후 로그인</a:t>
              </a:r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FBDBA89F-E5DC-4A96-BE29-D6445A28CB6A}"/>
                </a:ext>
              </a:extLst>
            </p:cNvPr>
            <p:cNvSpPr/>
            <p:nvPr/>
          </p:nvSpPr>
          <p:spPr bwMode="auto">
            <a:xfrm>
              <a:off x="515556" y="6254020"/>
              <a:ext cx="144016" cy="14401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25" name="그림 24">
            <a:extLst>
              <a:ext uri="{FF2B5EF4-FFF2-40B4-BE49-F238E27FC236}">
                <a16:creationId xmlns:a16="http://schemas.microsoft.com/office/drawing/2014/main" id="{C3BA3654-E3AA-4887-8210-86232CDC26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676"/>
          <a:stretch/>
        </p:blipFill>
        <p:spPr>
          <a:xfrm>
            <a:off x="257756" y="6756423"/>
            <a:ext cx="1614773" cy="239447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9F0421E2-65F6-4932-9D83-DDB709FC34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6676"/>
          <a:stretch/>
        </p:blipFill>
        <p:spPr>
          <a:xfrm>
            <a:off x="2102259" y="6756422"/>
            <a:ext cx="1614773" cy="2394474"/>
          </a:xfrm>
          <a:prstGeom prst="rect">
            <a:avLst/>
          </a:prstGeom>
        </p:spPr>
      </p:pic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74F87E83-7437-43E9-8AF2-49C4A10D94B9}"/>
              </a:ext>
            </a:extLst>
          </p:cNvPr>
          <p:cNvSpPr/>
          <p:nvPr/>
        </p:nvSpPr>
        <p:spPr bwMode="auto">
          <a:xfrm>
            <a:off x="3944776" y="6936729"/>
            <a:ext cx="708360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100" b="1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모바일</a:t>
            </a:r>
            <a:endParaRPr kumimoji="1" lang="ko-KR" altLang="en-US" sz="11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Malgun Gothic Semilight" panose="020B0502040204020203" pitchFamily="50" charset="-127"/>
              <a:ea typeface="Malgun Gothic Semilight" panose="020B0502040204020203" pitchFamily="50" charset="-127"/>
              <a:cs typeface="Malgun Gothic Semilight" panose="020B0502040204020203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A4C8B87-36DD-426C-B88E-B9C6B2BAB856}"/>
              </a:ext>
            </a:extLst>
          </p:cNvPr>
          <p:cNvSpPr txBox="1"/>
          <p:nvPr/>
        </p:nvSpPr>
        <p:spPr>
          <a:xfrm>
            <a:off x="4653136" y="6938193"/>
            <a:ext cx="9396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휴대폰 접속</a:t>
            </a:r>
            <a:endParaRPr lang="en-US" altLang="ko-KR" sz="1100" b="1" dirty="0">
              <a:solidFill>
                <a:srgbClr val="00498F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22AA9E-4968-4591-A73D-FB33BA63CBA4}"/>
              </a:ext>
            </a:extLst>
          </p:cNvPr>
          <p:cNvSpPr txBox="1"/>
          <p:nvPr/>
        </p:nvSpPr>
        <p:spPr>
          <a:xfrm>
            <a:off x="3944777" y="7323046"/>
            <a:ext cx="2796591" cy="132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휴대폰 </a:t>
            </a: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주소창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cdp.hanyang.ac.kr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통합로그인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탭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100" b="1" u="sng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포털시스템</a:t>
            </a: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로그인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’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버튼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학교 내 포털과 동일한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ID/PW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6028EE65-0482-445A-AA63-1525AE26E437}"/>
              </a:ext>
            </a:extLst>
          </p:cNvPr>
          <p:cNvSpPr/>
          <p:nvPr/>
        </p:nvSpPr>
        <p:spPr bwMode="auto">
          <a:xfrm>
            <a:off x="407544" y="8096236"/>
            <a:ext cx="645192" cy="12940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A4F0800F-541F-4060-A4F6-045C30B21056}"/>
              </a:ext>
            </a:extLst>
          </p:cNvPr>
          <p:cNvSpPr/>
          <p:nvPr/>
        </p:nvSpPr>
        <p:spPr bwMode="auto">
          <a:xfrm>
            <a:off x="844268" y="8325471"/>
            <a:ext cx="424492" cy="12940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7B5B88DE-17F5-4195-9216-C62997C10410}"/>
              </a:ext>
            </a:extLst>
          </p:cNvPr>
          <p:cNvSpPr/>
          <p:nvPr/>
        </p:nvSpPr>
        <p:spPr bwMode="auto">
          <a:xfrm>
            <a:off x="2132857" y="7711732"/>
            <a:ext cx="1548000" cy="74959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656D4172-2A2E-4DF2-97DB-0086382CFDA7}"/>
              </a:ext>
            </a:extLst>
          </p:cNvPr>
          <p:cNvGrpSpPr/>
          <p:nvPr/>
        </p:nvGrpSpPr>
        <p:grpSpPr>
          <a:xfrm>
            <a:off x="257755" y="8784787"/>
            <a:ext cx="1659077" cy="297784"/>
            <a:chOff x="257755" y="6177136"/>
            <a:chExt cx="1659077" cy="297784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B5E42130-417C-494D-95B8-6B0FB30C7498}"/>
                </a:ext>
              </a:extLst>
            </p:cNvPr>
            <p:cNvSpPr/>
            <p:nvPr/>
          </p:nvSpPr>
          <p:spPr bwMode="auto">
            <a:xfrm>
              <a:off x="257755" y="6177136"/>
              <a:ext cx="1659077" cy="2977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   </a:t>
              </a:r>
              <a:r>
                <a:rPr lang="ko-KR" altLang="en-US" dirty="0" err="1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포털시스템</a:t>
              </a: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 로그인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endParaRPr>
            </a:p>
          </p:txBody>
        </p: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60CED3A9-E0DC-430C-B19C-7D3DD66A02C6}"/>
                </a:ext>
              </a:extLst>
            </p:cNvPr>
            <p:cNvSpPr/>
            <p:nvPr/>
          </p:nvSpPr>
          <p:spPr bwMode="auto">
            <a:xfrm>
              <a:off x="391964" y="6254020"/>
              <a:ext cx="144016" cy="14401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323205AD-D107-4D36-B3E2-A8ADB9353B20}"/>
              </a:ext>
            </a:extLst>
          </p:cNvPr>
          <p:cNvGrpSpPr/>
          <p:nvPr/>
        </p:nvGrpSpPr>
        <p:grpSpPr>
          <a:xfrm>
            <a:off x="2102259" y="8784787"/>
            <a:ext cx="1659077" cy="297784"/>
            <a:chOff x="257755" y="6177136"/>
            <a:chExt cx="1659077" cy="297784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687B4D1-D850-4FD8-866B-C1798DAB9A0F}"/>
                </a:ext>
              </a:extLst>
            </p:cNvPr>
            <p:cNvSpPr/>
            <p:nvPr/>
          </p:nvSpPr>
          <p:spPr bwMode="auto">
            <a:xfrm>
              <a:off x="257755" y="6177136"/>
              <a:ext cx="1659077" cy="2977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   포털 </a:t>
              </a:r>
              <a:r>
                <a:rPr lang="en-US" altLang="ko-KR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ID/PW </a:t>
              </a: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입력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endParaRPr>
            </a:p>
          </p:txBody>
        </p:sp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0B95CB39-F4E3-4126-97AC-12A8B6E5BBC2}"/>
                </a:ext>
              </a:extLst>
            </p:cNvPr>
            <p:cNvSpPr/>
            <p:nvPr/>
          </p:nvSpPr>
          <p:spPr bwMode="auto">
            <a:xfrm>
              <a:off x="391964" y="6254020"/>
              <a:ext cx="144016" cy="14401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교수상담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홈 주요기능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82842481-4E1B-C64B-B0FB-650E2EC7748A}"/>
              </a:ext>
            </a:extLst>
          </p:cNvPr>
          <p:cNvSpPr/>
          <p:nvPr/>
        </p:nvSpPr>
        <p:spPr>
          <a:xfrm>
            <a:off x="272739" y="6738511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BA081333-4904-0646-B441-C9EC14B2545A}"/>
              </a:ext>
            </a:extLst>
          </p:cNvPr>
          <p:cNvSpPr/>
          <p:nvPr/>
        </p:nvSpPr>
        <p:spPr>
          <a:xfrm>
            <a:off x="1268761" y="6738511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학생 프로필 둘러보기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1" name="Text Box 256">
            <a:extLst>
              <a:ext uri="{FF2B5EF4-FFF2-40B4-BE49-F238E27FC236}">
                <a16:creationId xmlns:a16="http://schemas.microsoft.com/office/drawing/2014/main" id="{05B68731-9B38-4D07-9258-E0AF2EBE1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0F31E891-D811-46D2-A7B4-A4A0F7D64E68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24" name="도넛 14">
              <a:extLst>
                <a:ext uri="{FF2B5EF4-FFF2-40B4-BE49-F238E27FC236}">
                  <a16:creationId xmlns:a16="http://schemas.microsoft.com/office/drawing/2014/main" id="{A4E7A8C0-971F-47BA-B83A-9B39AC829BC7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5" name="달 24">
              <a:extLst>
                <a:ext uri="{FF2B5EF4-FFF2-40B4-BE49-F238E27FC236}">
                  <a16:creationId xmlns:a16="http://schemas.microsoft.com/office/drawing/2014/main" id="{D501F4D8-B887-44B8-8702-4D371AE5AC51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6" name="달 25">
              <a:extLst>
                <a:ext uri="{FF2B5EF4-FFF2-40B4-BE49-F238E27FC236}">
                  <a16:creationId xmlns:a16="http://schemas.microsoft.com/office/drawing/2014/main" id="{14B2E1CA-243D-49FF-9AFC-CA748D3F03B0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7" name="달 26">
              <a:extLst>
                <a:ext uri="{FF2B5EF4-FFF2-40B4-BE49-F238E27FC236}">
                  <a16:creationId xmlns:a16="http://schemas.microsoft.com/office/drawing/2014/main" id="{E01A8654-E714-4CA9-91D4-EE4776B6BCE5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0" name="달 29">
              <a:extLst>
                <a:ext uri="{FF2B5EF4-FFF2-40B4-BE49-F238E27FC236}">
                  <a16:creationId xmlns:a16="http://schemas.microsoft.com/office/drawing/2014/main" id="{DEC2C479-82C5-4920-8D55-FCB769CF5A28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1" name="달 30">
              <a:extLst>
                <a:ext uri="{FF2B5EF4-FFF2-40B4-BE49-F238E27FC236}">
                  <a16:creationId xmlns:a16="http://schemas.microsoft.com/office/drawing/2014/main" id="{4F8B3B6B-25E9-4190-B4AB-88CB91D52D29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5AEBBBC5-18DA-4247-B431-FB5A59A30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81" y="2004642"/>
            <a:ext cx="3573177" cy="234481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" name="타원 2">
            <a:extLst>
              <a:ext uri="{FF2B5EF4-FFF2-40B4-BE49-F238E27FC236}">
                <a16:creationId xmlns:a16="http://schemas.microsoft.com/office/drawing/2014/main" id="{43BA734D-9E2D-4C2B-91BD-0385A2B61F2F}"/>
              </a:ext>
            </a:extLst>
          </p:cNvPr>
          <p:cNvSpPr/>
          <p:nvPr/>
        </p:nvSpPr>
        <p:spPr bwMode="auto">
          <a:xfrm>
            <a:off x="260648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075E4EBA-FEA4-4681-85B0-39D917995651}"/>
              </a:ext>
            </a:extLst>
          </p:cNvPr>
          <p:cNvSpPr/>
          <p:nvPr/>
        </p:nvSpPr>
        <p:spPr bwMode="auto">
          <a:xfrm>
            <a:off x="1141793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5BED647B-5097-417E-BF62-7E2AB5782B4E}"/>
              </a:ext>
            </a:extLst>
          </p:cNvPr>
          <p:cNvSpPr/>
          <p:nvPr/>
        </p:nvSpPr>
        <p:spPr bwMode="auto">
          <a:xfrm>
            <a:off x="1985989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228BF398-C5B9-475E-AD69-4B1BF835B775}"/>
              </a:ext>
            </a:extLst>
          </p:cNvPr>
          <p:cNvSpPr/>
          <p:nvPr/>
        </p:nvSpPr>
        <p:spPr bwMode="auto">
          <a:xfrm>
            <a:off x="2862138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3B1F6315-004A-4094-8C0B-A3727C351BDC}"/>
              </a:ext>
            </a:extLst>
          </p:cNvPr>
          <p:cNvSpPr/>
          <p:nvPr/>
        </p:nvSpPr>
        <p:spPr bwMode="auto">
          <a:xfrm>
            <a:off x="267523" y="281024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17BD72A0-9F12-4BD6-A0E5-7060FA4169DF}"/>
              </a:ext>
            </a:extLst>
          </p:cNvPr>
          <p:cNvSpPr/>
          <p:nvPr/>
        </p:nvSpPr>
        <p:spPr bwMode="auto">
          <a:xfrm>
            <a:off x="698749" y="281024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F08E9EF4-E6B6-4D16-93DB-7080DF90A8DC}"/>
              </a:ext>
            </a:extLst>
          </p:cNvPr>
          <p:cNvSpPr/>
          <p:nvPr/>
        </p:nvSpPr>
        <p:spPr bwMode="auto">
          <a:xfrm>
            <a:off x="267523" y="310647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41F88E45-23C6-4A57-8994-C3ACC59B3BEA}"/>
              </a:ext>
            </a:extLst>
          </p:cNvPr>
          <p:cNvSpPr/>
          <p:nvPr/>
        </p:nvSpPr>
        <p:spPr bwMode="auto">
          <a:xfrm>
            <a:off x="698749" y="310647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14C1D07-C6AE-4137-AD0E-16223FE29C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3195" b="9093"/>
          <a:stretch/>
        </p:blipFill>
        <p:spPr>
          <a:xfrm>
            <a:off x="3957102" y="2004643"/>
            <a:ext cx="1400169" cy="234480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7C9A377F-DD54-499B-BBA0-18FA42DB9185}"/>
              </a:ext>
            </a:extLst>
          </p:cNvPr>
          <p:cNvSpPr/>
          <p:nvPr/>
        </p:nvSpPr>
        <p:spPr bwMode="auto">
          <a:xfrm>
            <a:off x="1620292" y="4169944"/>
            <a:ext cx="801474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웹 버전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3CEA12A-4047-48A5-80D8-855079BDCE99}"/>
              </a:ext>
            </a:extLst>
          </p:cNvPr>
          <p:cNvSpPr/>
          <p:nvPr/>
        </p:nvSpPr>
        <p:spPr bwMode="auto">
          <a:xfrm>
            <a:off x="4134807" y="4169944"/>
            <a:ext cx="1044759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모바일 버전</a:t>
            </a:r>
            <a:endParaRPr kumimoji="1" lang="ko-KR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algun Gothic Semilight" panose="020B0502040204020203" pitchFamily="50" charset="-127"/>
              <a:ea typeface="Malgun Gothic Semilight" panose="020B0502040204020203" pitchFamily="50" charset="-127"/>
              <a:cs typeface="Malgun Gothic Semilight" panose="020B0502040204020203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8C8FA49-1CED-4DEB-95D0-51F716506581}"/>
              </a:ext>
            </a:extLst>
          </p:cNvPr>
          <p:cNvSpPr txBox="1"/>
          <p:nvPr/>
        </p:nvSpPr>
        <p:spPr>
          <a:xfrm>
            <a:off x="229381" y="1634760"/>
            <a:ext cx="342900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직후 상담 홈 메뉴의 주요기능 안내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8" name="표 8">
            <a:extLst>
              <a:ext uri="{FF2B5EF4-FFF2-40B4-BE49-F238E27FC236}">
                <a16:creationId xmlns:a16="http://schemas.microsoft.com/office/drawing/2014/main" id="{BDFEFE5B-DBCB-4086-ABCC-ABA5B7218D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33024"/>
              </p:ext>
            </p:extLst>
          </p:nvPr>
        </p:nvGraphicFramePr>
        <p:xfrm>
          <a:off x="411522" y="4612330"/>
          <a:ext cx="6257837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422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5259415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학생상담입력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프로필 및 소속 단과대학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학과 학생 조회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상담일정관리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교수님 상담 일정표 설정 및 상담 예약 현황 조회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알림발송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소속 단과대학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학과 학생에게 문자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,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이메일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,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ko-KR" altLang="en-US" sz="1000" dirty="0" err="1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알림톡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발송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상담이력조회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상담 진행한 이력 및 내용 조회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 지도학생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지도학생 명단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710377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상담미실시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지도학생 중 이번학기 상담 미실시자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912743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온라인 문의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온라인 문의 내용 조회 및 답변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86270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상담예약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대면상담 예약한 학생 조회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818471"/>
                  </a:ext>
                </a:extLst>
              </a:tr>
            </a:tbl>
          </a:graphicData>
        </a:graphic>
      </p:graphicFrame>
      <p:sp>
        <p:nvSpPr>
          <p:cNvPr id="9" name="타원 8">
            <a:extLst>
              <a:ext uri="{FF2B5EF4-FFF2-40B4-BE49-F238E27FC236}">
                <a16:creationId xmlns:a16="http://schemas.microsoft.com/office/drawing/2014/main" id="{B811D4CC-724B-403F-B1C7-48D9261E1B9A}"/>
              </a:ext>
            </a:extLst>
          </p:cNvPr>
          <p:cNvSpPr/>
          <p:nvPr/>
        </p:nvSpPr>
        <p:spPr bwMode="auto">
          <a:xfrm>
            <a:off x="272848" y="466072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798BADD7-2CDB-49A5-B1DD-34DD7BAB2CF4}"/>
              </a:ext>
            </a:extLst>
          </p:cNvPr>
          <p:cNvSpPr/>
          <p:nvPr/>
        </p:nvSpPr>
        <p:spPr bwMode="auto">
          <a:xfrm>
            <a:off x="272848" y="4903265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520F792C-5BEE-4FCB-87D8-E94CED2AC1BA}"/>
              </a:ext>
            </a:extLst>
          </p:cNvPr>
          <p:cNvSpPr/>
          <p:nvPr/>
        </p:nvSpPr>
        <p:spPr bwMode="auto">
          <a:xfrm>
            <a:off x="272848" y="514580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D31C4B42-1507-4B73-93B8-D1EC39AC40CE}"/>
              </a:ext>
            </a:extLst>
          </p:cNvPr>
          <p:cNvSpPr/>
          <p:nvPr/>
        </p:nvSpPr>
        <p:spPr bwMode="auto">
          <a:xfrm>
            <a:off x="272848" y="5388349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621C9E2C-32F5-4590-8960-9BB7E747A576}"/>
              </a:ext>
            </a:extLst>
          </p:cNvPr>
          <p:cNvSpPr/>
          <p:nvPr/>
        </p:nvSpPr>
        <p:spPr bwMode="auto">
          <a:xfrm>
            <a:off x="272848" y="5630891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6F935552-8E63-4751-AAA7-AAF44D4C4F6D}"/>
              </a:ext>
            </a:extLst>
          </p:cNvPr>
          <p:cNvSpPr/>
          <p:nvPr/>
        </p:nvSpPr>
        <p:spPr bwMode="auto">
          <a:xfrm>
            <a:off x="272848" y="587343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72790D09-7921-4299-9614-64F353F70D42}"/>
              </a:ext>
            </a:extLst>
          </p:cNvPr>
          <p:cNvSpPr/>
          <p:nvPr/>
        </p:nvSpPr>
        <p:spPr bwMode="auto">
          <a:xfrm>
            <a:off x="272848" y="6115975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802253DC-41BB-47F6-A734-D66E8CEEC080}"/>
              </a:ext>
            </a:extLst>
          </p:cNvPr>
          <p:cNvSpPr/>
          <p:nvPr/>
        </p:nvSpPr>
        <p:spPr bwMode="auto">
          <a:xfrm>
            <a:off x="272848" y="635851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C4D0BD-8DD5-4DDC-8079-AEE70EC6E156}"/>
              </a:ext>
            </a:extLst>
          </p:cNvPr>
          <p:cNvSpPr txBox="1"/>
          <p:nvPr/>
        </p:nvSpPr>
        <p:spPr>
          <a:xfrm>
            <a:off x="229380" y="7165109"/>
            <a:ext cx="6368269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rgbClr val="FFC802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TIP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학생과 상담하기 전 학생 프로필 둘러본 후 상담을 진행하시면 효율적인 상담이 가능합니다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53" name="표 8">
            <a:extLst>
              <a:ext uri="{FF2B5EF4-FFF2-40B4-BE49-F238E27FC236}">
                <a16:creationId xmlns:a16="http://schemas.microsoft.com/office/drawing/2014/main" id="{FCC21854-B666-4AA3-97A2-1ED97FCB1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719937"/>
              </p:ext>
            </p:extLst>
          </p:nvPr>
        </p:nvGraphicFramePr>
        <p:xfrm>
          <a:off x="3468732" y="7557269"/>
          <a:ext cx="3383280" cy="1250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887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2549393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요약정보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학생의 진로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경력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취업에 대한 현황 조회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상세정보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이력에 대한 상세 정보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상담이력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학생과 상담한 이력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보고서보기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이력서 및 검사결과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</a:tbl>
          </a:graphicData>
        </a:graphic>
      </p:graphicFrame>
      <p:pic>
        <p:nvPicPr>
          <p:cNvPr id="55" name="그림 54">
            <a:extLst>
              <a:ext uri="{FF2B5EF4-FFF2-40B4-BE49-F238E27FC236}">
                <a16:creationId xmlns:a16="http://schemas.microsoft.com/office/drawing/2014/main" id="{AE89236F-0733-4888-A0A6-8BF0D3E91E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1628"/>
          <a:stretch/>
        </p:blipFill>
        <p:spPr>
          <a:xfrm>
            <a:off x="203498" y="7578242"/>
            <a:ext cx="3168352" cy="18392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7" name="타원 56">
            <a:extLst>
              <a:ext uri="{FF2B5EF4-FFF2-40B4-BE49-F238E27FC236}">
                <a16:creationId xmlns:a16="http://schemas.microsoft.com/office/drawing/2014/main" id="{BD01B8E7-2460-4F55-A6AF-CEF857B88774}"/>
              </a:ext>
            </a:extLst>
          </p:cNvPr>
          <p:cNvSpPr/>
          <p:nvPr/>
        </p:nvSpPr>
        <p:spPr bwMode="auto">
          <a:xfrm>
            <a:off x="358740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B5A8360D-8BB7-41A8-BD56-160C7A4A9D54}"/>
              </a:ext>
            </a:extLst>
          </p:cNvPr>
          <p:cNvSpPr/>
          <p:nvPr/>
        </p:nvSpPr>
        <p:spPr bwMode="auto">
          <a:xfrm>
            <a:off x="1124744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725BCAF-BFCE-42F3-BD5C-8C742D14187B}"/>
              </a:ext>
            </a:extLst>
          </p:cNvPr>
          <p:cNvSpPr/>
          <p:nvPr/>
        </p:nvSpPr>
        <p:spPr bwMode="auto">
          <a:xfrm>
            <a:off x="1899090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9599EE18-8838-4575-9539-29054CC75546}"/>
              </a:ext>
            </a:extLst>
          </p:cNvPr>
          <p:cNvSpPr/>
          <p:nvPr/>
        </p:nvSpPr>
        <p:spPr bwMode="auto">
          <a:xfrm>
            <a:off x="2654589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BAA0FE27-7665-491B-81E2-F007ABFB359C}"/>
              </a:ext>
            </a:extLst>
          </p:cNvPr>
          <p:cNvSpPr/>
          <p:nvPr/>
        </p:nvSpPr>
        <p:spPr bwMode="auto">
          <a:xfrm>
            <a:off x="3410550" y="762713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EFDCA018-0CD9-47ED-ACCD-C50E72DA9EFF}"/>
              </a:ext>
            </a:extLst>
          </p:cNvPr>
          <p:cNvSpPr/>
          <p:nvPr/>
        </p:nvSpPr>
        <p:spPr bwMode="auto">
          <a:xfrm>
            <a:off x="3410550" y="7917669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603AF34E-EBCE-4563-9A34-8AEDFCCAFCE8}"/>
              </a:ext>
            </a:extLst>
          </p:cNvPr>
          <p:cNvSpPr/>
          <p:nvPr/>
        </p:nvSpPr>
        <p:spPr bwMode="auto">
          <a:xfrm>
            <a:off x="3410550" y="8205931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01887BE6-6909-43D8-B853-DF148E7A831B}"/>
              </a:ext>
            </a:extLst>
          </p:cNvPr>
          <p:cNvSpPr/>
          <p:nvPr/>
        </p:nvSpPr>
        <p:spPr bwMode="auto">
          <a:xfrm>
            <a:off x="3410550" y="849419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0037A3B6-D7A4-43A0-BB54-F7D45707D90C}"/>
              </a:ext>
            </a:extLst>
          </p:cNvPr>
          <p:cNvSpPr/>
          <p:nvPr/>
        </p:nvSpPr>
        <p:spPr bwMode="auto">
          <a:xfrm>
            <a:off x="1155595" y="9155679"/>
            <a:ext cx="1264159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100" b="1" dirty="0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웹</a:t>
            </a:r>
            <a:r>
              <a:rPr lang="en-US" altLang="ko-KR" sz="1100" b="1" dirty="0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/</a:t>
            </a:r>
            <a:r>
              <a:rPr lang="ko-KR" altLang="en-US" sz="1100" b="1" dirty="0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모바일 지원</a:t>
            </a:r>
            <a:endParaRPr kumimoji="1" lang="ko-KR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algun Gothic Semilight" panose="020B0502040204020203" pitchFamily="50" charset="-127"/>
              <a:ea typeface="Malgun Gothic Semilight" panose="020B0502040204020203" pitchFamily="50" charset="-127"/>
              <a:cs typeface="Malgun Gothic Semilight" panose="020B0502040204020203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8695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학생상담입력 진행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3" name="Text Box 256">
            <a:extLst>
              <a:ext uri="{FF2B5EF4-FFF2-40B4-BE49-F238E27FC236}">
                <a16:creationId xmlns:a16="http://schemas.microsoft.com/office/drawing/2014/main" id="{ECC33FE9-1A3C-48CA-A70F-61C6898E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C363920-4B5B-42A3-B327-69B5A282ABD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25" name="도넛 14">
              <a:extLst>
                <a:ext uri="{FF2B5EF4-FFF2-40B4-BE49-F238E27FC236}">
                  <a16:creationId xmlns:a16="http://schemas.microsoft.com/office/drawing/2014/main" id="{2ADB0DD2-82B3-488A-831A-702F11EF916F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6" name="달 25">
              <a:extLst>
                <a:ext uri="{FF2B5EF4-FFF2-40B4-BE49-F238E27FC236}">
                  <a16:creationId xmlns:a16="http://schemas.microsoft.com/office/drawing/2014/main" id="{19111A2B-5F34-4616-AD3B-BC0DB780EACE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7" name="달 26">
              <a:extLst>
                <a:ext uri="{FF2B5EF4-FFF2-40B4-BE49-F238E27FC236}">
                  <a16:creationId xmlns:a16="http://schemas.microsoft.com/office/drawing/2014/main" id="{75642E37-A7E3-468D-8BF5-5631ACAE473C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0" name="달 29">
              <a:extLst>
                <a:ext uri="{FF2B5EF4-FFF2-40B4-BE49-F238E27FC236}">
                  <a16:creationId xmlns:a16="http://schemas.microsoft.com/office/drawing/2014/main" id="{96C04749-68F1-47FC-A8E7-8C76C6AB6C30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1" name="달 30">
              <a:extLst>
                <a:ext uri="{FF2B5EF4-FFF2-40B4-BE49-F238E27FC236}">
                  <a16:creationId xmlns:a16="http://schemas.microsoft.com/office/drawing/2014/main" id="{71E55DBD-BF1B-4B7D-A07E-5714290DFDB9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2" name="달 31">
              <a:extLst>
                <a:ext uri="{FF2B5EF4-FFF2-40B4-BE49-F238E27FC236}">
                  <a16:creationId xmlns:a16="http://schemas.microsoft.com/office/drawing/2014/main" id="{B90AF9F4-0AAC-4ACC-9B91-3AB7860C52E1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ECFC3F08-1FB2-4140-865F-24C9E296E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24" y="2119636"/>
            <a:ext cx="4020357" cy="26377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472C428-93EB-488A-AF19-4C0782BD90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72"/>
          <a:stretch/>
        </p:blipFill>
        <p:spPr>
          <a:xfrm>
            <a:off x="116624" y="5289148"/>
            <a:ext cx="3312376" cy="412834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010AF37-49EC-4DEF-898B-FAAC30915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9142" y="5289148"/>
            <a:ext cx="3058210" cy="20904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72F1ECF0-E1E9-4F6F-91CD-7FE2D1A9EF15}"/>
              </a:ext>
            </a:extLst>
          </p:cNvPr>
          <p:cNvSpPr/>
          <p:nvPr/>
        </p:nvSpPr>
        <p:spPr bwMode="auto">
          <a:xfrm>
            <a:off x="0" y="1687588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학생상담 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HOME&gt;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8E17EB2-2E18-4C2F-911D-80EBA54B7EFE}"/>
              </a:ext>
            </a:extLst>
          </p:cNvPr>
          <p:cNvSpPr/>
          <p:nvPr/>
        </p:nvSpPr>
        <p:spPr bwMode="auto">
          <a:xfrm>
            <a:off x="44624" y="206727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FCDB2465-5816-4FEE-A8AD-22153E01EB99}"/>
              </a:ext>
            </a:extLst>
          </p:cNvPr>
          <p:cNvSpPr/>
          <p:nvPr/>
        </p:nvSpPr>
        <p:spPr bwMode="auto">
          <a:xfrm>
            <a:off x="692986" y="206727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52B2A4DA-3DA0-4FF7-A79A-ADAA02AD1476}"/>
              </a:ext>
            </a:extLst>
          </p:cNvPr>
          <p:cNvSpPr/>
          <p:nvPr/>
        </p:nvSpPr>
        <p:spPr bwMode="auto">
          <a:xfrm>
            <a:off x="1413066" y="206727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1" name="표 8">
            <a:extLst>
              <a:ext uri="{FF2B5EF4-FFF2-40B4-BE49-F238E27FC236}">
                <a16:creationId xmlns:a16="http://schemas.microsoft.com/office/drawing/2014/main" id="{EA43FC92-95EC-42DF-961D-9A6D8EC6D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555687"/>
              </p:ext>
            </p:extLst>
          </p:nvPr>
        </p:nvGraphicFramePr>
        <p:xfrm>
          <a:off x="4304670" y="2101541"/>
          <a:ext cx="2348880" cy="1250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272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1464608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리스트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명단 조회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간단 프로필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명단 간단 리스트 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 프로필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프로필 화면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상담입력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상담입력 폼 출력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</a:tbl>
          </a:graphicData>
        </a:graphic>
      </p:graphicFrame>
      <p:sp>
        <p:nvSpPr>
          <p:cNvPr id="12" name="타원 11">
            <a:extLst>
              <a:ext uri="{FF2B5EF4-FFF2-40B4-BE49-F238E27FC236}">
                <a16:creationId xmlns:a16="http://schemas.microsoft.com/office/drawing/2014/main" id="{BBF70257-21F4-46CE-92AF-8EA4FE157AAD}"/>
              </a:ext>
            </a:extLst>
          </p:cNvPr>
          <p:cNvSpPr/>
          <p:nvPr/>
        </p:nvSpPr>
        <p:spPr bwMode="auto">
          <a:xfrm>
            <a:off x="4221088" y="217140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8A9DAA7-B0B2-4F9B-812C-EF76B70873FE}"/>
              </a:ext>
            </a:extLst>
          </p:cNvPr>
          <p:cNvSpPr/>
          <p:nvPr/>
        </p:nvSpPr>
        <p:spPr bwMode="auto">
          <a:xfrm>
            <a:off x="4221088" y="2461941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27CA5E30-0C99-4D2B-A78A-7807EB0AA5D1}"/>
              </a:ext>
            </a:extLst>
          </p:cNvPr>
          <p:cNvSpPr/>
          <p:nvPr/>
        </p:nvSpPr>
        <p:spPr bwMode="auto">
          <a:xfrm>
            <a:off x="4221088" y="275020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C37A8464-F9A3-4BE8-9571-CF9F5E637669}"/>
              </a:ext>
            </a:extLst>
          </p:cNvPr>
          <p:cNvSpPr/>
          <p:nvPr/>
        </p:nvSpPr>
        <p:spPr bwMode="auto">
          <a:xfrm>
            <a:off x="4221088" y="3038465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A320A7D0-D171-4260-876E-2F661A0D0DD2}"/>
              </a:ext>
            </a:extLst>
          </p:cNvPr>
          <p:cNvSpPr/>
          <p:nvPr/>
        </p:nvSpPr>
        <p:spPr bwMode="auto">
          <a:xfrm>
            <a:off x="2000581" y="295453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1" name="표 8">
            <a:extLst>
              <a:ext uri="{FF2B5EF4-FFF2-40B4-BE49-F238E27FC236}">
                <a16:creationId xmlns:a16="http://schemas.microsoft.com/office/drawing/2014/main" id="{41E87D22-6A55-4058-8427-CC0A84F22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512143"/>
              </p:ext>
            </p:extLst>
          </p:nvPr>
        </p:nvGraphicFramePr>
        <p:xfrm>
          <a:off x="3656598" y="7592996"/>
          <a:ext cx="2996952" cy="1250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4530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2072422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입력양식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개인상담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집단상담 가능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-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개인상담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1:1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상담 시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입력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-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집단상담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1: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다수 상담 시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입력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객관형 상담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타이핑 없는 입력 편의 서비스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</a:tbl>
          </a:graphicData>
        </a:graphic>
      </p:graphicFrame>
      <p:sp>
        <p:nvSpPr>
          <p:cNvPr id="52" name="타원 51">
            <a:extLst>
              <a:ext uri="{FF2B5EF4-FFF2-40B4-BE49-F238E27FC236}">
                <a16:creationId xmlns:a16="http://schemas.microsoft.com/office/drawing/2014/main" id="{470D72B0-ED89-4D0E-9241-8E2F4E204621}"/>
              </a:ext>
            </a:extLst>
          </p:cNvPr>
          <p:cNvSpPr/>
          <p:nvPr/>
        </p:nvSpPr>
        <p:spPr bwMode="auto">
          <a:xfrm>
            <a:off x="3573016" y="7662859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515C668A-3912-45A1-981F-4EA84474B6EE}"/>
              </a:ext>
            </a:extLst>
          </p:cNvPr>
          <p:cNvSpPr/>
          <p:nvPr/>
        </p:nvSpPr>
        <p:spPr bwMode="auto">
          <a:xfrm>
            <a:off x="3573016" y="8529920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3EEB0CC-9CC4-4EDE-AD3E-5BE8E687C4E9}"/>
              </a:ext>
            </a:extLst>
          </p:cNvPr>
          <p:cNvSpPr/>
          <p:nvPr/>
        </p:nvSpPr>
        <p:spPr bwMode="auto">
          <a:xfrm>
            <a:off x="0" y="4880992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상담입력 화면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1DC6EC89-296F-4E5B-9077-FFAF8181D604}"/>
              </a:ext>
            </a:extLst>
          </p:cNvPr>
          <p:cNvSpPr/>
          <p:nvPr/>
        </p:nvSpPr>
        <p:spPr bwMode="auto">
          <a:xfrm>
            <a:off x="173014" y="544429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006DE4D5-DBBB-44F6-AA67-AFFDF4DC2644}"/>
              </a:ext>
            </a:extLst>
          </p:cNvPr>
          <p:cNvSpPr/>
          <p:nvPr/>
        </p:nvSpPr>
        <p:spPr bwMode="auto">
          <a:xfrm>
            <a:off x="173014" y="7953396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CFFE97B0-080A-40E3-B79C-E9B202778103}"/>
              </a:ext>
            </a:extLst>
          </p:cNvPr>
          <p:cNvSpPr/>
          <p:nvPr/>
        </p:nvSpPr>
        <p:spPr bwMode="auto">
          <a:xfrm>
            <a:off x="3495232" y="544429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7399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상담이력조회 활용방법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3" name="Text Box 256">
            <a:extLst>
              <a:ext uri="{FF2B5EF4-FFF2-40B4-BE49-F238E27FC236}">
                <a16:creationId xmlns:a16="http://schemas.microsoft.com/office/drawing/2014/main" id="{ECC33FE9-1A3C-48CA-A70F-61C6898E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C363920-4B5B-42A3-B327-69B5A282ABD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25" name="도넛 14">
              <a:extLst>
                <a:ext uri="{FF2B5EF4-FFF2-40B4-BE49-F238E27FC236}">
                  <a16:creationId xmlns:a16="http://schemas.microsoft.com/office/drawing/2014/main" id="{2ADB0DD2-82B3-488A-831A-702F11EF916F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6" name="달 25">
              <a:extLst>
                <a:ext uri="{FF2B5EF4-FFF2-40B4-BE49-F238E27FC236}">
                  <a16:creationId xmlns:a16="http://schemas.microsoft.com/office/drawing/2014/main" id="{19111A2B-5F34-4616-AD3B-BC0DB780EACE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7" name="달 26">
              <a:extLst>
                <a:ext uri="{FF2B5EF4-FFF2-40B4-BE49-F238E27FC236}">
                  <a16:creationId xmlns:a16="http://schemas.microsoft.com/office/drawing/2014/main" id="{75642E37-A7E3-468D-8BF5-5631ACAE473C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0" name="달 29">
              <a:extLst>
                <a:ext uri="{FF2B5EF4-FFF2-40B4-BE49-F238E27FC236}">
                  <a16:creationId xmlns:a16="http://schemas.microsoft.com/office/drawing/2014/main" id="{96C04749-68F1-47FC-A8E7-8C76C6AB6C30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1" name="달 30">
              <a:extLst>
                <a:ext uri="{FF2B5EF4-FFF2-40B4-BE49-F238E27FC236}">
                  <a16:creationId xmlns:a16="http://schemas.microsoft.com/office/drawing/2014/main" id="{71E55DBD-BF1B-4B7D-A07E-5714290DFDB9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2" name="달 31">
              <a:extLst>
                <a:ext uri="{FF2B5EF4-FFF2-40B4-BE49-F238E27FC236}">
                  <a16:creationId xmlns:a16="http://schemas.microsoft.com/office/drawing/2014/main" id="{B90AF9F4-0AAC-4ACC-9B91-3AB7860C52E1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7F842385-4D97-41B3-ACE8-EE00E6A28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1975620"/>
            <a:ext cx="6356399" cy="41402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AD4A3B-B75E-4F29-A9F3-0E3F4C81F8CC}"/>
              </a:ext>
            </a:extLst>
          </p:cNvPr>
          <p:cNvSpPr txBox="1"/>
          <p:nvPr/>
        </p:nvSpPr>
        <p:spPr>
          <a:xfrm>
            <a:off x="292011" y="1627246"/>
            <a:ext cx="343213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학생과 직접 상담한 이력 내역 확인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57206DC-E574-4F57-8BCF-69AB23E99BD3}"/>
              </a:ext>
            </a:extLst>
          </p:cNvPr>
          <p:cNvSpPr/>
          <p:nvPr/>
        </p:nvSpPr>
        <p:spPr bwMode="auto">
          <a:xfrm>
            <a:off x="229381" y="2282160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F861288A-B8E4-4FDE-A050-03450147EB16}"/>
              </a:ext>
            </a:extLst>
          </p:cNvPr>
          <p:cNvSpPr/>
          <p:nvPr/>
        </p:nvSpPr>
        <p:spPr bwMode="auto">
          <a:xfrm>
            <a:off x="2348880" y="372886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662BD6F6-0CC6-4FC3-8749-3E6F12483915}"/>
              </a:ext>
            </a:extLst>
          </p:cNvPr>
          <p:cNvSpPr/>
          <p:nvPr/>
        </p:nvSpPr>
        <p:spPr bwMode="auto">
          <a:xfrm>
            <a:off x="5445224" y="452095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C20B0F0-FFAA-4ADD-A08E-934DDD8F72CD}"/>
              </a:ext>
            </a:extLst>
          </p:cNvPr>
          <p:cNvSpPr/>
          <p:nvPr/>
        </p:nvSpPr>
        <p:spPr bwMode="auto">
          <a:xfrm>
            <a:off x="0" y="6321152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  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 상담이력 조회하기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B73DFD-A57F-4194-B1FB-A202E4AFE3B6}"/>
              </a:ext>
            </a:extLst>
          </p:cNvPr>
          <p:cNvSpPr txBox="1"/>
          <p:nvPr/>
        </p:nvSpPr>
        <p:spPr>
          <a:xfrm>
            <a:off x="260350" y="6646193"/>
            <a:ext cx="600623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상담일자별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검색박스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상담일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검색하고자 하는 상담일자 선택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년도</a:t>
            </a:r>
            <a:r>
              <a:rPr lang="en-US" altLang="ko-KR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/</a:t>
            </a:r>
            <a:r>
              <a:rPr lang="ko-KR" altLang="en-US" sz="1000" b="1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학기별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년도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/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학기 입력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en-US" altLang="ko-KR" sz="10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2025</a:t>
            </a:r>
            <a:r>
              <a:rPr lang="ko-KR" altLang="en-US" sz="10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1</a:t>
            </a:r>
            <a:r>
              <a:rPr lang="ko-KR" altLang="en-US" sz="10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학기 선택 시 </a:t>
            </a:r>
            <a:r>
              <a:rPr lang="en-US" altLang="ko-KR" sz="10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2025</a:t>
            </a:r>
            <a:r>
              <a:rPr lang="ko-KR" altLang="en-US" sz="10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학년도 </a:t>
            </a:r>
            <a:r>
              <a:rPr lang="en-US" altLang="ko-KR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1</a:t>
            </a:r>
            <a:r>
              <a:rPr lang="ko-KR" altLang="en-US" sz="10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학기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전체 상담이력내역 조회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내 지도학생 이력 조회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검색박스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지도학생 체크 후 조회 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8A313BB-FADB-4C3E-9A49-994F02028739}"/>
              </a:ext>
            </a:extLst>
          </p:cNvPr>
          <p:cNvSpPr/>
          <p:nvPr/>
        </p:nvSpPr>
        <p:spPr bwMode="auto">
          <a:xfrm>
            <a:off x="0" y="7640591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　상담내용 인쇄방법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3A91E3E-1A91-420D-9D53-EE7A83C70233}"/>
              </a:ext>
            </a:extLst>
          </p:cNvPr>
          <p:cNvSpPr txBox="1"/>
          <p:nvPr/>
        </p:nvSpPr>
        <p:spPr>
          <a:xfrm>
            <a:off x="260350" y="7977336"/>
            <a:ext cx="600623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학생 선택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sz="1000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상담내용 인쇄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버튼 클릭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인쇄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1A37276F-4A73-4158-A227-D96BCB0EEB9C}"/>
              </a:ext>
            </a:extLst>
          </p:cNvPr>
          <p:cNvSpPr/>
          <p:nvPr/>
        </p:nvSpPr>
        <p:spPr bwMode="auto">
          <a:xfrm>
            <a:off x="0" y="8452731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　상담내용 확인하기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E6164A-D243-49AC-91F5-14A101740615}"/>
              </a:ext>
            </a:extLst>
          </p:cNvPr>
          <p:cNvSpPr txBox="1"/>
          <p:nvPr/>
        </p:nvSpPr>
        <p:spPr>
          <a:xfrm>
            <a:off x="260350" y="8789476"/>
            <a:ext cx="600623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해당 학생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sz="1000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상담제목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클릭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기존 입력한 상담내용 확인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361E3C02-39E5-4CDB-8A84-7F1374D463EE}"/>
              </a:ext>
            </a:extLst>
          </p:cNvPr>
          <p:cNvSpPr/>
          <p:nvPr/>
        </p:nvSpPr>
        <p:spPr bwMode="auto">
          <a:xfrm>
            <a:off x="213336" y="640687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B0DEA9C4-4961-45C1-B288-48A6A01BAD73}"/>
              </a:ext>
            </a:extLst>
          </p:cNvPr>
          <p:cNvSpPr/>
          <p:nvPr/>
        </p:nvSpPr>
        <p:spPr bwMode="auto">
          <a:xfrm>
            <a:off x="213336" y="773134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DE0BE96E-03E7-4D83-B495-8F1E946085A5}"/>
              </a:ext>
            </a:extLst>
          </p:cNvPr>
          <p:cNvSpPr/>
          <p:nvPr/>
        </p:nvSpPr>
        <p:spPr bwMode="auto">
          <a:xfrm>
            <a:off x="213336" y="853206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4004374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27946</TotalTime>
  <Words>522</Words>
  <Application>Microsoft Office PowerPoint</Application>
  <PresentationFormat>A4 용지(210x297mm)</PresentationFormat>
  <Paragraphs>147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4" baseType="lpstr">
      <vt:lpstr>HY헤드라인M</vt:lpstr>
      <vt:lpstr>Trebuchet MS</vt:lpstr>
      <vt:lpstr>Nanum Gothic</vt:lpstr>
      <vt:lpstr>맑은 고딕</vt:lpstr>
      <vt:lpstr>굴림</vt:lpstr>
      <vt:lpstr>나눔고딕</vt:lpstr>
      <vt:lpstr>맑은 고딕</vt:lpstr>
      <vt:lpstr>Malgun Gothic Semilight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동양텔레콤(주)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김서윤</dc:creator>
  <cp:lastModifiedBy>HYU</cp:lastModifiedBy>
  <cp:revision>2319</cp:revision>
  <cp:lastPrinted>2015-02-26T01:42:02Z</cp:lastPrinted>
  <dcterms:created xsi:type="dcterms:W3CDTF">2001-07-03T09:11:57Z</dcterms:created>
  <dcterms:modified xsi:type="dcterms:W3CDTF">2025-03-04T00:05:57Z</dcterms:modified>
</cp:coreProperties>
</file>