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660" r:id="rId2"/>
    <p:sldMasterId id="2147483673" r:id="rId3"/>
  </p:sldMasterIdLst>
  <p:notesMasterIdLst>
    <p:notesMasterId r:id="rId24"/>
  </p:notesMasterIdLst>
  <p:handoutMasterIdLst>
    <p:handoutMasterId r:id="rId25"/>
  </p:handoutMasterIdLst>
  <p:sldIdLst>
    <p:sldId id="697" r:id="rId4"/>
    <p:sldId id="875" r:id="rId5"/>
    <p:sldId id="876" r:id="rId6"/>
    <p:sldId id="852" r:id="rId7"/>
    <p:sldId id="870" r:id="rId8"/>
    <p:sldId id="877" r:id="rId9"/>
    <p:sldId id="869" r:id="rId10"/>
    <p:sldId id="853" r:id="rId11"/>
    <p:sldId id="868" r:id="rId12"/>
    <p:sldId id="879" r:id="rId13"/>
    <p:sldId id="880" r:id="rId14"/>
    <p:sldId id="881" r:id="rId15"/>
    <p:sldId id="882" r:id="rId16"/>
    <p:sldId id="883" r:id="rId17"/>
    <p:sldId id="884" r:id="rId18"/>
    <p:sldId id="885" r:id="rId19"/>
    <p:sldId id="886" r:id="rId20"/>
    <p:sldId id="887" r:id="rId21"/>
    <p:sldId id="888" r:id="rId22"/>
    <p:sldId id="889" r:id="rId23"/>
  </p:sldIdLst>
  <p:sldSz cx="10668000" cy="7429500"/>
  <p:notesSz cx="6797675" cy="9874250"/>
  <p:defaultTextStyle>
    <a:defPPr>
      <a:defRPr lang="ko-KR"/>
    </a:defPPr>
    <a:lvl1pPr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1pPr>
    <a:lvl2pPr marL="457200"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2pPr>
    <a:lvl3pPr marL="914400"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3pPr>
    <a:lvl4pPr marL="1371600"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4pPr>
    <a:lvl5pPr marL="1828800" algn="ctr" rtl="0" fontAlgn="base" latinLnBrk="1">
      <a:spcBef>
        <a:spcPct val="50000"/>
      </a:spcBef>
      <a:spcAft>
        <a:spcPct val="0"/>
      </a:spcAft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5pPr>
    <a:lvl6pPr marL="2286000" algn="l" defTabSz="914400" rtl="0" eaLnBrk="1" latinLnBrk="1" hangingPunct="1"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6pPr>
    <a:lvl7pPr marL="2743200" algn="l" defTabSz="914400" rtl="0" eaLnBrk="1" latinLnBrk="1" hangingPunct="1"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7pPr>
    <a:lvl8pPr marL="3200400" algn="l" defTabSz="914400" rtl="0" eaLnBrk="1" latinLnBrk="1" hangingPunct="1"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8pPr>
    <a:lvl9pPr marL="3657600" algn="l" defTabSz="914400" rtl="0" eaLnBrk="1" latinLnBrk="1" hangingPunct="1">
      <a:defRPr kumimoji="1" sz="900" kern="1200">
        <a:solidFill>
          <a:schemeClr val="tx1"/>
        </a:solidFill>
        <a:latin typeface="Arial" charset="0"/>
        <a:ea typeface="돋움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4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339933"/>
    <a:srgbClr val="00CC00"/>
    <a:srgbClr val="00FF00"/>
    <a:srgbClr val="00FF99"/>
    <a:srgbClr val="FFFFCC"/>
    <a:srgbClr val="CCFFCC"/>
    <a:srgbClr val="008000"/>
    <a:srgbClr val="00CC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6" autoAdjust="0"/>
    <p:restoredTop sz="94660" autoAdjust="0"/>
  </p:normalViewPr>
  <p:slideViewPr>
    <p:cSldViewPr>
      <p:cViewPr varScale="1">
        <p:scale>
          <a:sx n="97" d="100"/>
          <a:sy n="97" d="100"/>
        </p:scale>
        <p:origin x="78" y="144"/>
      </p:cViewPr>
      <p:guideLst>
        <p:guide orient="horz" pos="1104"/>
        <p:guide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-3708" y="-108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4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>
            <a:lvl1pPr algn="l" defTabSz="919163">
              <a:spcBef>
                <a:spcPct val="0"/>
              </a:spcBef>
              <a:defRPr sz="12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87" y="0"/>
            <a:ext cx="2946188" cy="494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>
            <a:lvl1pPr algn="r" defTabSz="919163">
              <a:spcBef>
                <a:spcPct val="0"/>
              </a:spcBef>
              <a:defRPr sz="12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80223"/>
            <a:ext cx="2946189" cy="49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b" anchorCtr="0" compatLnSpc="1">
            <a:prstTxWarp prst="textNoShape">
              <a:avLst/>
            </a:prstTxWarp>
          </a:bodyPr>
          <a:lstStyle>
            <a:lvl1pPr algn="l" defTabSz="919163">
              <a:spcBef>
                <a:spcPct val="0"/>
              </a:spcBef>
              <a:defRPr sz="12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87" y="9380223"/>
            <a:ext cx="2946188" cy="49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b" anchorCtr="0" compatLnSpc="1">
            <a:prstTxWarp prst="textNoShape">
              <a:avLst/>
            </a:prstTxWarp>
          </a:bodyPr>
          <a:lstStyle>
            <a:lvl1pPr algn="r" defTabSz="919163">
              <a:spcBef>
                <a:spcPct val="0"/>
              </a:spcBef>
              <a:defRPr sz="1200" smtClean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46C50DF-B0CF-4DA5-BC77-2557CCFBCC00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69227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46125" y="758825"/>
            <a:ext cx="5343525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4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769" y="4708263"/>
            <a:ext cx="4991844" cy="4406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EDCC1-5D29-42DC-BBE6-46F3EC22467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60132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0101" y="2308225"/>
            <a:ext cx="9067800" cy="15922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0200" y="4210050"/>
            <a:ext cx="7467600" cy="1898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2964" y="4773615"/>
            <a:ext cx="9067800" cy="14763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2964" y="3149600"/>
            <a:ext cx="9067800" cy="16240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3402" y="1733550"/>
            <a:ext cx="4724400" cy="49037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0202" y="1733550"/>
            <a:ext cx="4724400" cy="49037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663700"/>
            <a:ext cx="4713287" cy="692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400" y="2355850"/>
            <a:ext cx="4713287" cy="42814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9726" y="1663700"/>
            <a:ext cx="4714875" cy="692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9726" y="2355850"/>
            <a:ext cx="4714875" cy="42814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2" y="295275"/>
            <a:ext cx="3509964" cy="125888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0365" y="295275"/>
            <a:ext cx="5964237" cy="63420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3402" y="1554163"/>
            <a:ext cx="3509964" cy="508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0738" y="5200651"/>
            <a:ext cx="6400800" cy="61436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0738" y="663575"/>
            <a:ext cx="6400800" cy="445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0738" y="5815014"/>
            <a:ext cx="6400800" cy="87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0" y="1733550"/>
            <a:ext cx="9601200" cy="49037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34299" y="296863"/>
            <a:ext cx="2400301" cy="634047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2" y="296863"/>
            <a:ext cx="7048500" cy="63404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214314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8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214314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8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3400" y="1733550"/>
            <a:ext cx="9601200" cy="49037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3400" y="6886575"/>
            <a:ext cx="2489200" cy="395288"/>
          </a:xfrm>
          <a:prstGeom prst="rect">
            <a:avLst/>
          </a:prstGeom>
        </p:spPr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44901" y="6886575"/>
            <a:ext cx="3378200" cy="395288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45400" y="6886575"/>
            <a:ext cx="2489200" cy="395288"/>
          </a:xfrm>
          <a:prstGeom prst="rect">
            <a:avLst/>
          </a:prstGeom>
        </p:spPr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3644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0101" y="2308225"/>
            <a:ext cx="9067800" cy="15922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0200" y="4210050"/>
            <a:ext cx="7467600" cy="18986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2143140"/>
            <a:ext cx="10668000" cy="100010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98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3402" y="1733550"/>
            <a:ext cx="4724400" cy="490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0202" y="1733550"/>
            <a:ext cx="4724400" cy="490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663700"/>
            <a:ext cx="4713287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400" y="2355850"/>
            <a:ext cx="4713287" cy="4281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9726" y="1663700"/>
            <a:ext cx="4714875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9726" y="2355850"/>
            <a:ext cx="4714875" cy="4281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2" y="295275"/>
            <a:ext cx="3509964" cy="1258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0365" y="295275"/>
            <a:ext cx="5964237" cy="6342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3402" y="1554163"/>
            <a:ext cx="3509964" cy="50831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0738" y="5200651"/>
            <a:ext cx="6400800" cy="614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0738" y="663575"/>
            <a:ext cx="6400800" cy="4457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0738" y="5815014"/>
            <a:ext cx="6400800" cy="871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34299" y="296863"/>
            <a:ext cx="2400301" cy="63404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2" y="296863"/>
            <a:ext cx="7048500" cy="63404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2699" y="4774142"/>
            <a:ext cx="9067800" cy="1475581"/>
          </a:xfrm>
          <a:prstGeom prst="rect">
            <a:avLst/>
          </a:prstGeom>
        </p:spPr>
        <p:txBody>
          <a:bodyPr anchor="t"/>
          <a:lstStyle>
            <a:lvl1pPr algn="l">
              <a:defRPr sz="4500" b="1" cap="all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2699" y="3148939"/>
            <a:ext cx="9067800" cy="162520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51704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409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511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681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85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022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19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363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3400" y="6886046"/>
            <a:ext cx="2489200" cy="395552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F5ED8967-703A-4B3D-8B44-BD236DE0B19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44900" y="6886046"/>
            <a:ext cx="3378200" cy="395552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45400" y="6886046"/>
            <a:ext cx="2489200" cy="395552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C8F8271-D54E-4E49-95FD-C1476389E96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15252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0101" y="2308225"/>
            <a:ext cx="9067800" cy="15922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0200" y="4210050"/>
            <a:ext cx="7467600" cy="18986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2964" y="4773615"/>
            <a:ext cx="9067800" cy="14763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2964" y="3149600"/>
            <a:ext cx="9067800" cy="162401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3402" y="1733550"/>
            <a:ext cx="4724400" cy="490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10202" y="1733550"/>
            <a:ext cx="4724400" cy="490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663700"/>
            <a:ext cx="4713287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400" y="2355850"/>
            <a:ext cx="4713287" cy="4281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19726" y="1663700"/>
            <a:ext cx="4714875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19726" y="2355850"/>
            <a:ext cx="4714875" cy="4281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2" y="295275"/>
            <a:ext cx="3509964" cy="1258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70365" y="295275"/>
            <a:ext cx="5964237" cy="6342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3402" y="1554163"/>
            <a:ext cx="3509964" cy="50831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0738" y="5200651"/>
            <a:ext cx="6400800" cy="614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0738" y="663575"/>
            <a:ext cx="6400800" cy="4457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0738" y="5815014"/>
            <a:ext cx="6400800" cy="871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34299" y="296863"/>
            <a:ext cx="2400301" cy="63404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2" y="296863"/>
            <a:ext cx="7048500" cy="63404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98A8-C679-4C1B-A5AE-9B2436429718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8" name="Rectangle 824"/>
          <p:cNvSpPr>
            <a:spLocks noChangeArrowheads="1"/>
          </p:cNvSpPr>
          <p:nvPr/>
        </p:nvSpPr>
        <p:spPr bwMode="auto">
          <a:xfrm>
            <a:off x="99588" y="928668"/>
            <a:ext cx="10474860" cy="6386532"/>
          </a:xfrm>
          <a:prstGeom prst="rect">
            <a:avLst/>
          </a:prstGeom>
          <a:noFill/>
          <a:ln w="16510">
            <a:solidFill>
              <a:schemeClr val="tx1"/>
            </a:solidFill>
            <a:miter lim="800000"/>
            <a:headEnd/>
            <a:tailEnd type="none" w="med" len="lg"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ko-KR" sz="800" dirty="0">
              <a:latin typeface="Trebuchet MS" pitchFamily="34" charset="0"/>
            </a:endParaRPr>
          </a:p>
        </p:txBody>
      </p:sp>
      <p:sp>
        <p:nvSpPr>
          <p:cNvPr id="22" name="직사각형 21"/>
          <p:cNvSpPr/>
          <p:nvPr userDrawn="1"/>
        </p:nvSpPr>
        <p:spPr>
          <a:xfrm>
            <a:off x="0" y="0"/>
            <a:ext cx="10668000" cy="85723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4" r:id="rId16"/>
  </p:sldLayoutIdLst>
  <p:hf hdr="0" ftr="0" dt="0"/>
  <p:txStyles>
    <p:titleStyle>
      <a:lvl1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defTabSz="1033463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defTabSz="1033463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defTabSz="1033463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defTabSz="1033463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defTabSz="1033463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87350" indent="-387350" algn="l" defTabSz="103346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chemeClr val="tx1"/>
          </a:solidFill>
          <a:latin typeface="+mn-lt"/>
          <a:ea typeface="+mn-ea"/>
          <a:cs typeface="+mn-cs"/>
        </a:defRPr>
      </a:lvl1pPr>
      <a:lvl2pPr marL="839788" indent="-322263" algn="l" defTabSz="103346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200">
          <a:solidFill>
            <a:schemeClr val="tx1"/>
          </a:solidFill>
          <a:latin typeface="+mn-lt"/>
          <a:ea typeface="+mn-ea"/>
        </a:defRPr>
      </a:lvl2pPr>
      <a:lvl3pPr marL="1292225" indent="-258763" algn="l" defTabSz="103346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700">
          <a:solidFill>
            <a:schemeClr val="tx1"/>
          </a:solidFill>
          <a:latin typeface="+mn-lt"/>
          <a:ea typeface="+mn-ea"/>
        </a:defRPr>
      </a:lvl3pPr>
      <a:lvl4pPr marL="1809750" indent="-258763" algn="l" defTabSz="103346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300">
          <a:solidFill>
            <a:schemeClr val="tx1"/>
          </a:solidFill>
          <a:latin typeface="+mn-lt"/>
          <a:ea typeface="+mn-ea"/>
        </a:defRPr>
      </a:lvl4pPr>
      <a:lvl5pPr marL="2327275" indent="-258763" algn="l" defTabSz="1033463" rtl="0" eaLnBrk="0" fontAlgn="base" latinLnBrk="1" hangingPunct="0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5pPr>
      <a:lvl6pPr marL="2784475" indent="-258763" algn="l" defTabSz="1033463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6pPr>
      <a:lvl7pPr marL="3241675" indent="-258763" algn="l" defTabSz="1033463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7pPr>
      <a:lvl8pPr marL="3698875" indent="-258763" algn="l" defTabSz="1033463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8pPr>
      <a:lvl9pPr marL="4156075" indent="-258763" algn="l" defTabSz="1033463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733550"/>
            <a:ext cx="9601200" cy="4903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3400" y="6886575"/>
            <a:ext cx="2489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61156-1E02-4E26-A5EF-ACAD99941BF9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44901" y="6886575"/>
            <a:ext cx="3378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45400" y="6886575"/>
            <a:ext cx="2489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4BDF1-92B3-4416-BA49-15070E51F2D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703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9601200" cy="1238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3400" y="1733550"/>
            <a:ext cx="9601200" cy="4903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3400" y="6886575"/>
            <a:ext cx="2489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298A8-C679-4C1B-A5AE-9B2436429718}" type="datetimeFigureOut">
              <a:rPr lang="ko-KR" altLang="en-US" smtClean="0"/>
              <a:pPr/>
              <a:t>2022-03-02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44901" y="6886575"/>
            <a:ext cx="3378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45400" y="6886575"/>
            <a:ext cx="2489200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EE71F-C3B0-4CB7-B060-F935F708AC8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D14EF3-3FCF-43BD-8029-FD3F7724CD20}" type="slidenum">
              <a:rPr lang="en-US" altLang="ko-KR" smtClean="0"/>
              <a:pPr>
                <a:defRPr/>
              </a:pPr>
              <a:t>1</a:t>
            </a:fld>
            <a:endParaRPr lang="en-US" altLang="ko-KR" dirty="0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339850" y="3500436"/>
            <a:ext cx="492918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515" tIns="48257" rIns="96515" bIns="48257">
            <a:spAutoFit/>
          </a:bodyPr>
          <a:lstStyle/>
          <a:p>
            <a:pPr algn="l" defTabSz="965200">
              <a:lnSpc>
                <a:spcPct val="75000"/>
              </a:lnSpc>
              <a:spcBef>
                <a:spcPct val="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1284358"/>
            <a:ext cx="10668000" cy="1638304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lIns="88431" tIns="44216" rIns="88431" bIns="44216" anchor="ctr"/>
          <a:lstStyle/>
          <a:p>
            <a:pPr algn="ctr" defTabSz="884238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solidFill>
                  <a:schemeClr val="bg1"/>
                </a:solidFill>
                <a:latin typeface="+mj-ea"/>
                <a:ea typeface="+mj-ea"/>
              </a:rPr>
              <a:t>실험실 안전교육시스템 사용자 </a:t>
            </a:r>
            <a:r>
              <a:rPr kumimoji="0" lang="en-US" altLang="ko-KR" sz="3000" b="1" dirty="0" smtClean="0">
                <a:solidFill>
                  <a:schemeClr val="bg1"/>
                </a:solidFill>
                <a:latin typeface="+mj-ea"/>
                <a:ea typeface="+mj-ea"/>
              </a:rPr>
              <a:t>pc </a:t>
            </a:r>
            <a:r>
              <a:rPr kumimoji="0" lang="ko-KR" altLang="en-US" sz="3000" b="1" smtClean="0">
                <a:solidFill>
                  <a:schemeClr val="bg1"/>
                </a:solidFill>
                <a:latin typeface="+mj-ea"/>
                <a:ea typeface="+mj-ea"/>
              </a:rPr>
              <a:t>설정 </a:t>
            </a:r>
            <a:r>
              <a:rPr kumimoji="0" lang="ko-KR" altLang="en-US" sz="3000" b="1" dirty="0">
                <a:solidFill>
                  <a:schemeClr val="bg1"/>
                </a:solidFill>
                <a:latin typeface="+mj-ea"/>
                <a:ea typeface="+mj-ea"/>
              </a:rPr>
              <a:t>매</a:t>
            </a:r>
            <a:r>
              <a:rPr kumimoji="0" lang="ko-KR" altLang="en-US" sz="3000" b="1" dirty="0" smtClean="0">
                <a:solidFill>
                  <a:schemeClr val="bg1"/>
                </a:solidFill>
                <a:latin typeface="+mj-ea"/>
                <a:ea typeface="+mj-ea"/>
              </a:rPr>
              <a:t>뉴얼</a:t>
            </a:r>
            <a:endParaRPr kumimoji="0" lang="en-US" altLang="ko-KR" sz="30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12" y="518789"/>
            <a:ext cx="1895475" cy="314325"/>
          </a:xfrm>
          <a:prstGeom prst="rect">
            <a:avLst/>
          </a:prstGeom>
        </p:spPr>
      </p:pic>
      <p:pic>
        <p:nvPicPr>
          <p:cNvPr id="8" name="Picture 2" descr="C:\백업\2009-1\양식\한양대 CI\학교심볼.jpg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378" y="3354710"/>
            <a:ext cx="18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661592" y="5802982"/>
            <a:ext cx="66436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ko-KR" altLang="en-US" b="1" dirty="0" err="1"/>
              <a:t>총무관리처</a:t>
            </a:r>
            <a:r>
              <a:rPr kumimoji="0" lang="ko-KR" altLang="en-US" b="1" dirty="0"/>
              <a:t> </a:t>
            </a:r>
            <a:r>
              <a:rPr kumimoji="0" lang="ko-KR" altLang="en-US" b="1" dirty="0" smtClean="0"/>
              <a:t>캠퍼스안전팀</a:t>
            </a:r>
            <a:endParaRPr kumimoji="0" lang="en-US" altLang="ko-K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도넛 4"/>
          <p:cNvSpPr/>
          <p:nvPr/>
        </p:nvSpPr>
        <p:spPr>
          <a:xfrm>
            <a:off x="354544" y="454720"/>
            <a:ext cx="231049" cy="214546"/>
          </a:xfrm>
          <a:prstGeom prst="donut">
            <a:avLst>
              <a:gd name="adj" fmla="val 346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409" tIns="51705" rIns="103409" bIns="51705"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5536" y="339768"/>
            <a:ext cx="4413514" cy="458363"/>
          </a:xfrm>
          <a:prstGeom prst="rect">
            <a:avLst/>
          </a:prstGeom>
          <a:noFill/>
        </p:spPr>
        <p:txBody>
          <a:bodyPr wrap="none" lIns="103409" tIns="51705" rIns="103409" bIns="51705" rtlCol="0" anchor="ctr">
            <a:spAutoFit/>
          </a:bodyPr>
          <a:lstStyle/>
          <a:p>
            <a:r>
              <a:rPr lang="en-US" altLang="ko-KR" sz="2300" b="1" dirty="0">
                <a:ln>
                  <a:solidFill>
                    <a:schemeClr val="bg1">
                      <a:alpha val="16000"/>
                    </a:schemeClr>
                  </a:solidFill>
                </a:ln>
                <a:solidFill>
                  <a:srgbClr val="59575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300" b="1" dirty="0">
                <a:ln>
                  <a:solidFill>
                    <a:schemeClr val="bg1">
                      <a:alpha val="16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2015</a:t>
            </a:r>
            <a:r>
              <a:rPr lang="ko-KR" altLang="en-US" sz="2300" b="1" dirty="0">
                <a:ln>
                  <a:solidFill>
                    <a:schemeClr val="bg1">
                      <a:alpha val="16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학년도 총장업무보고 개요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00" y="3528"/>
            <a:ext cx="10668000" cy="74224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95818" y="1194470"/>
            <a:ext cx="3276364" cy="596862"/>
          </a:xfrm>
          <a:prstGeom prst="rect">
            <a:avLst/>
          </a:prstGeom>
          <a:noFill/>
        </p:spPr>
        <p:txBody>
          <a:bodyPr wrap="square" lIns="103409" tIns="51705" rIns="103409" bIns="51705" rtlCol="0">
            <a:spAutoFit/>
          </a:bodyPr>
          <a:lstStyle/>
          <a:p>
            <a:pPr algn="ctr"/>
            <a:r>
              <a:rPr lang="ko-KR" altLang="en-US" sz="3200" b="1" dirty="0">
                <a:ln>
                  <a:solidFill>
                    <a:schemeClr val="bg1">
                      <a:alpha val="16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목        차</a:t>
            </a:r>
          </a:p>
        </p:txBody>
      </p:sp>
      <p:pic>
        <p:nvPicPr>
          <p:cNvPr id="9" name="Picture 5" descr="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841" y="1914550"/>
            <a:ext cx="9673320" cy="93860"/>
          </a:xfrm>
          <a:prstGeom prst="rect">
            <a:avLst/>
          </a:prstGeom>
          <a:noFill/>
        </p:spPr>
      </p:pic>
      <p:sp>
        <p:nvSpPr>
          <p:cNvPr id="7" name="모서리가 둥근 직사각형 4"/>
          <p:cNvSpPr>
            <a:spLocks noChangeArrowheads="1"/>
          </p:cNvSpPr>
          <p:nvPr/>
        </p:nvSpPr>
        <p:spPr bwMode="auto">
          <a:xfrm>
            <a:off x="3712790" y="2058566"/>
            <a:ext cx="555625" cy="36004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en-US" altLang="ko-KR" sz="1800" b="1">
                <a:solidFill>
                  <a:srgbClr val="FFFFFF"/>
                </a:solidFill>
                <a:ea typeface="맑은 고딕" pitchFamily="50" charset="-127"/>
              </a:rPr>
              <a:t>1</a:t>
            </a:r>
          </a:p>
        </p:txBody>
      </p:sp>
      <p:sp>
        <p:nvSpPr>
          <p:cNvPr id="8" name="모서리가 둥근 직사각형 9"/>
          <p:cNvSpPr>
            <a:spLocks noChangeArrowheads="1"/>
          </p:cNvSpPr>
          <p:nvPr/>
        </p:nvSpPr>
        <p:spPr bwMode="auto">
          <a:xfrm>
            <a:off x="4468440" y="2058566"/>
            <a:ext cx="3109647" cy="3600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en-US" altLang="ko-KR" sz="1800" b="1" dirty="0" smtClean="0">
                <a:solidFill>
                  <a:srgbClr val="000000"/>
                </a:solidFill>
                <a:ea typeface="맑은 고딕" pitchFamily="50" charset="-127"/>
              </a:rPr>
              <a:t>PC </a:t>
            </a:r>
            <a:r>
              <a:rPr kumimoji="0" lang="ko-KR" altLang="en-US" sz="1800" b="1" dirty="0" smtClean="0">
                <a:solidFill>
                  <a:srgbClr val="000000"/>
                </a:solidFill>
                <a:ea typeface="맑은 고딕" pitchFamily="50" charset="-127"/>
              </a:rPr>
              <a:t>환경설정</a:t>
            </a:r>
            <a:endParaRPr kumimoji="0" lang="ko-KR" altLang="en-US" sz="1800" b="1" dirty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0" name="모서리가 둥근 직사각형 10"/>
          <p:cNvSpPr>
            <a:spLocks noChangeArrowheads="1"/>
          </p:cNvSpPr>
          <p:nvPr/>
        </p:nvSpPr>
        <p:spPr bwMode="auto">
          <a:xfrm>
            <a:off x="4468440" y="2643228"/>
            <a:ext cx="3109647" cy="3600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ko-KR" altLang="en-US" sz="1800" b="1" dirty="0" smtClean="0">
                <a:solidFill>
                  <a:srgbClr val="000000"/>
                </a:solidFill>
                <a:ea typeface="맑은 고딕" pitchFamily="50" charset="-127"/>
              </a:rPr>
              <a:t>로그인</a:t>
            </a:r>
            <a:r>
              <a:rPr kumimoji="0" lang="en-US" altLang="ko-KR" sz="1800" b="1" dirty="0" smtClean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kumimoji="0" lang="ko-KR" altLang="en-US" sz="1800" b="1" dirty="0" smtClean="0">
                <a:solidFill>
                  <a:srgbClr val="000000"/>
                </a:solidFill>
                <a:ea typeface="맑은 고딕" pitchFamily="50" charset="-127"/>
              </a:rPr>
              <a:t>페이지 접근</a:t>
            </a:r>
            <a:r>
              <a:rPr kumimoji="0" lang="en-US" altLang="ko-KR" sz="1800" b="1" dirty="0" smtClean="0">
                <a:solidFill>
                  <a:srgbClr val="000000"/>
                </a:solidFill>
                <a:ea typeface="맑은 고딕" pitchFamily="50" charset="-127"/>
              </a:rPr>
              <a:t>)</a:t>
            </a:r>
            <a:endParaRPr kumimoji="0" lang="ko-KR" altLang="en-US" sz="1800" b="1" dirty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1" name="모서리가 둥근 직사각형 11"/>
          <p:cNvSpPr>
            <a:spLocks noChangeArrowheads="1"/>
          </p:cNvSpPr>
          <p:nvPr/>
        </p:nvSpPr>
        <p:spPr bwMode="auto">
          <a:xfrm>
            <a:off x="4468440" y="3354710"/>
            <a:ext cx="3109647" cy="3600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ko-KR" altLang="en-US" sz="1800" b="1" dirty="0" smtClean="0">
                <a:solidFill>
                  <a:srgbClr val="000000"/>
                </a:solidFill>
                <a:ea typeface="맑은 고딕" pitchFamily="50" charset="-127"/>
              </a:rPr>
              <a:t>사용자 등록</a:t>
            </a:r>
            <a:endParaRPr kumimoji="0" lang="ko-KR" altLang="en-US" sz="1800" b="1" dirty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>
            <a:spLocks noChangeArrowheads="1"/>
          </p:cNvSpPr>
          <p:nvPr/>
        </p:nvSpPr>
        <p:spPr bwMode="auto">
          <a:xfrm>
            <a:off x="4457543" y="4081670"/>
            <a:ext cx="3109649" cy="3600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ko-KR" altLang="en-US" sz="1800" b="1" dirty="0" smtClean="0">
                <a:solidFill>
                  <a:srgbClr val="000000"/>
                </a:solidFill>
                <a:ea typeface="맑은 고딕" pitchFamily="50" charset="-127"/>
              </a:rPr>
              <a:t>메인 화면 구성</a:t>
            </a:r>
            <a:endParaRPr kumimoji="0" lang="ko-KR" altLang="en-US" sz="1800" b="1" dirty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4" name="모서리가 둥근 직사각형 11"/>
          <p:cNvSpPr>
            <a:spLocks noChangeArrowheads="1"/>
          </p:cNvSpPr>
          <p:nvPr/>
        </p:nvSpPr>
        <p:spPr bwMode="auto">
          <a:xfrm>
            <a:off x="4462007" y="4866878"/>
            <a:ext cx="3109649" cy="3600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ko-KR" altLang="en-US" sz="1800" b="1" dirty="0" smtClean="0">
                <a:solidFill>
                  <a:srgbClr val="000000"/>
                </a:solidFill>
                <a:ea typeface="맑은 고딕" pitchFamily="50" charset="-127"/>
              </a:rPr>
              <a:t>안전교육</a:t>
            </a:r>
            <a:endParaRPr kumimoji="0" lang="ko-KR" altLang="en-US" sz="1800" b="1" dirty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5" name="모서리가 둥근 직사각형 4"/>
          <p:cNvSpPr>
            <a:spLocks noChangeArrowheads="1"/>
          </p:cNvSpPr>
          <p:nvPr/>
        </p:nvSpPr>
        <p:spPr bwMode="auto">
          <a:xfrm>
            <a:off x="3712790" y="2634630"/>
            <a:ext cx="555625" cy="36004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en-US" altLang="ko-KR" sz="1800" b="1">
                <a:solidFill>
                  <a:srgbClr val="FFFFFF"/>
                </a:solidFill>
                <a:ea typeface="맑은 고딕" pitchFamily="50" charset="-127"/>
              </a:rPr>
              <a:t>2</a:t>
            </a:r>
          </a:p>
        </p:txBody>
      </p:sp>
      <p:sp>
        <p:nvSpPr>
          <p:cNvPr id="16" name="모서리가 둥근 직사각형 4"/>
          <p:cNvSpPr>
            <a:spLocks noChangeArrowheads="1"/>
          </p:cNvSpPr>
          <p:nvPr/>
        </p:nvSpPr>
        <p:spPr bwMode="auto">
          <a:xfrm>
            <a:off x="3712790" y="3358149"/>
            <a:ext cx="555625" cy="36004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en-US" altLang="ko-KR" sz="1800" b="1">
                <a:solidFill>
                  <a:srgbClr val="FFFFFF"/>
                </a:solidFill>
                <a:ea typeface="맑은 고딕" pitchFamily="50" charset="-127"/>
              </a:rPr>
              <a:t>3</a:t>
            </a:r>
          </a:p>
        </p:txBody>
      </p:sp>
      <p:sp>
        <p:nvSpPr>
          <p:cNvPr id="17" name="모서리가 둥근 직사각형 4"/>
          <p:cNvSpPr>
            <a:spLocks noChangeArrowheads="1"/>
          </p:cNvSpPr>
          <p:nvPr/>
        </p:nvSpPr>
        <p:spPr bwMode="auto">
          <a:xfrm>
            <a:off x="3712790" y="4074790"/>
            <a:ext cx="555625" cy="36004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en-US" altLang="ko-KR" sz="1800" b="1">
                <a:solidFill>
                  <a:srgbClr val="FFFFFF"/>
                </a:solidFill>
                <a:ea typeface="맑은 고딕" pitchFamily="50" charset="-127"/>
              </a:rPr>
              <a:t>4</a:t>
            </a:r>
          </a:p>
        </p:txBody>
      </p:sp>
      <p:sp>
        <p:nvSpPr>
          <p:cNvPr id="18" name="모서리가 둥근 직사각형 4"/>
          <p:cNvSpPr>
            <a:spLocks noChangeArrowheads="1"/>
          </p:cNvSpPr>
          <p:nvPr/>
        </p:nvSpPr>
        <p:spPr bwMode="auto">
          <a:xfrm>
            <a:off x="3682280" y="4866878"/>
            <a:ext cx="555625" cy="36004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en-US" altLang="ko-KR" sz="1800" b="1" dirty="0">
                <a:solidFill>
                  <a:srgbClr val="FFFFFF"/>
                </a:solidFill>
                <a:ea typeface="맑은 고딕" pitchFamily="50" charset="-127"/>
              </a:rPr>
              <a:t>5</a:t>
            </a:r>
          </a:p>
        </p:txBody>
      </p:sp>
      <p:sp>
        <p:nvSpPr>
          <p:cNvPr id="22" name="모서리가 둥근 직사각형 11"/>
          <p:cNvSpPr>
            <a:spLocks noChangeArrowheads="1"/>
          </p:cNvSpPr>
          <p:nvPr/>
        </p:nvSpPr>
        <p:spPr bwMode="auto">
          <a:xfrm>
            <a:off x="4462007" y="5514950"/>
            <a:ext cx="3109649" cy="3600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ko-KR" altLang="en-US" sz="1800" b="1" dirty="0" smtClean="0">
                <a:solidFill>
                  <a:srgbClr val="000000"/>
                </a:solidFill>
                <a:ea typeface="맑은 고딕" pitchFamily="50" charset="-127"/>
              </a:rPr>
              <a:t>교육평가</a:t>
            </a:r>
            <a:endParaRPr kumimoji="0" lang="ko-KR" altLang="en-US" sz="1800" b="1" dirty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23" name="모서리가 둥근 직사각형 4"/>
          <p:cNvSpPr>
            <a:spLocks noChangeArrowheads="1"/>
          </p:cNvSpPr>
          <p:nvPr/>
        </p:nvSpPr>
        <p:spPr bwMode="auto">
          <a:xfrm>
            <a:off x="3682280" y="5514950"/>
            <a:ext cx="555625" cy="36004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en-US" altLang="ko-KR" sz="1800" b="1" dirty="0" smtClean="0">
                <a:solidFill>
                  <a:srgbClr val="FFFFFF"/>
                </a:solidFill>
                <a:ea typeface="맑은 고딕" pitchFamily="50" charset="-127"/>
              </a:rPr>
              <a:t>6</a:t>
            </a:r>
            <a:endParaRPr kumimoji="0" lang="en-US" altLang="ko-KR" sz="1800" b="1" dirty="0">
              <a:solidFill>
                <a:srgbClr val="FFFFFF"/>
              </a:solidFill>
              <a:ea typeface="맑은 고딕" pitchFamily="50" charset="-127"/>
            </a:endParaRPr>
          </a:p>
        </p:txBody>
      </p:sp>
      <p:sp>
        <p:nvSpPr>
          <p:cNvPr id="24" name="모서리가 둥근 직사각형 11"/>
          <p:cNvSpPr>
            <a:spLocks noChangeArrowheads="1"/>
          </p:cNvSpPr>
          <p:nvPr/>
        </p:nvSpPr>
        <p:spPr bwMode="auto">
          <a:xfrm>
            <a:off x="4447132" y="6235030"/>
            <a:ext cx="3109649" cy="3600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ko-KR" altLang="en-US" sz="1800" b="1" dirty="0" err="1" smtClean="0">
                <a:solidFill>
                  <a:srgbClr val="000000"/>
                </a:solidFill>
                <a:ea typeface="맑은 고딕" pitchFamily="50" charset="-127"/>
              </a:rPr>
              <a:t>이수증</a:t>
            </a:r>
            <a:r>
              <a:rPr kumimoji="0" lang="ko-KR" altLang="en-US" sz="1800" b="1" dirty="0" smtClean="0">
                <a:solidFill>
                  <a:srgbClr val="000000"/>
                </a:solidFill>
                <a:ea typeface="맑은 고딕" pitchFamily="50" charset="-127"/>
              </a:rPr>
              <a:t> 출력</a:t>
            </a:r>
            <a:endParaRPr kumimoji="0" lang="ko-KR" altLang="en-US" sz="1800" b="1" dirty="0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25" name="모서리가 둥근 직사각형 4"/>
          <p:cNvSpPr>
            <a:spLocks noChangeArrowheads="1"/>
          </p:cNvSpPr>
          <p:nvPr/>
        </p:nvSpPr>
        <p:spPr bwMode="auto">
          <a:xfrm>
            <a:off x="3667405" y="6235030"/>
            <a:ext cx="555625" cy="36004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" algn="ctr">
            <a:solidFill>
              <a:schemeClr val="tx1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lIns="103409" tIns="51705" rIns="103409" bIns="51705" anchor="ctr"/>
          <a:lstStyle/>
          <a:p>
            <a:pPr algn="ctr" eaLnBrk="1" latinLnBrk="1" hangingPunct="1"/>
            <a:r>
              <a:rPr kumimoji="0" lang="en-US" altLang="ko-KR" sz="1800" b="1" dirty="0" smtClean="0">
                <a:solidFill>
                  <a:srgbClr val="FFFFFF"/>
                </a:solidFill>
                <a:ea typeface="맑은 고딕" pitchFamily="50" charset="-127"/>
              </a:rPr>
              <a:t>7</a:t>
            </a:r>
            <a:endParaRPr kumimoji="0" lang="en-US" altLang="ko-KR" sz="1800" b="1" dirty="0">
              <a:solidFill>
                <a:srgbClr val="FFFFFF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375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_x189211616" descr="EMB000011bc27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781" y="1050454"/>
            <a:ext cx="4518025" cy="298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182497360" descr="EMB000011bc27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07" y="1050454"/>
            <a:ext cx="4944870" cy="30138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1</a:t>
            </a:r>
            <a:r>
              <a:rPr lang="en-US" altLang="ko-KR" dirty="0" smtClean="0"/>
              <a:t>. PC</a:t>
            </a:r>
            <a:r>
              <a:rPr lang="ko-KR" altLang="en-US" dirty="0" smtClean="0"/>
              <a:t>환경설정</a:t>
            </a:r>
          </a:p>
        </p:txBody>
      </p:sp>
      <p:sp>
        <p:nvSpPr>
          <p:cNvPr id="14" name="직사각형 13"/>
          <p:cNvSpPr/>
          <p:nvPr/>
        </p:nvSpPr>
        <p:spPr bwMode="auto">
          <a:xfrm>
            <a:off x="581472" y="1190868"/>
            <a:ext cx="3321396" cy="18080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3" name="사각형 설명선 22"/>
          <p:cNvSpPr/>
          <p:nvPr/>
        </p:nvSpPr>
        <p:spPr bwMode="auto">
          <a:xfrm>
            <a:off x="2632894" y="2239444"/>
            <a:ext cx="2043262" cy="569884"/>
          </a:xfrm>
          <a:prstGeom prst="wedgeRectCallout">
            <a:avLst>
              <a:gd name="adj1" fmla="val -27070"/>
              <a:gd name="adj2" fmla="val -195463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①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제어판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=&gt;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프로그램 각종 </a:t>
            </a:r>
            <a:r>
              <a:rPr lang="ko-KR" altLang="en-US" sz="1200" b="1" dirty="0" err="1" smtClean="0">
                <a:solidFill>
                  <a:schemeClr val="accent2"/>
                </a:solidFill>
              </a:rPr>
              <a:t>툴바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 제거</a:t>
            </a:r>
            <a:endParaRPr lang="en-US" altLang="ko-KR" sz="1200" b="1" dirty="0" smtClean="0">
              <a:solidFill>
                <a:schemeClr val="accent2"/>
              </a:solidFill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96766" y="1150627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5" name="사각형 설명선 14"/>
          <p:cNvSpPr/>
          <p:nvPr/>
        </p:nvSpPr>
        <p:spPr bwMode="auto">
          <a:xfrm>
            <a:off x="6454418" y="1435189"/>
            <a:ext cx="3672408" cy="579194"/>
          </a:xfrm>
          <a:prstGeom prst="wedgeRectCallout">
            <a:avLst>
              <a:gd name="adj1" fmla="val -33079"/>
              <a:gd name="adj2" fmla="val 96455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 smtClean="0">
                <a:solidFill>
                  <a:schemeClr val="accent2"/>
                </a:solidFill>
              </a:rPr>
              <a:t>②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인터넷 정보 초기화</a:t>
            </a:r>
            <a:endParaRPr lang="en-US" altLang="ko-KR" sz="1200" b="1" dirty="0" smtClean="0">
              <a:solidFill>
                <a:schemeClr val="accent2"/>
              </a:solidFill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5658037" y="2678928"/>
            <a:ext cx="4433770" cy="122413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8" name="직사각형 17"/>
          <p:cNvSpPr/>
          <p:nvPr/>
        </p:nvSpPr>
        <p:spPr bwMode="auto">
          <a:xfrm>
            <a:off x="5737583" y="2709915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pic>
        <p:nvPicPr>
          <p:cNvPr id="1029" name="_x115942200" descr="EMB000011bc271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07" y="4218806"/>
            <a:ext cx="4944870" cy="300416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_x189210016" descr="EMB000011bc271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448" y="4218805"/>
            <a:ext cx="4944870" cy="300416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 bwMode="auto">
          <a:xfrm>
            <a:off x="258396" y="4362822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6454418" y="6091014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4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2" name="사각형 설명선 21"/>
          <p:cNvSpPr/>
          <p:nvPr/>
        </p:nvSpPr>
        <p:spPr bwMode="auto">
          <a:xfrm>
            <a:off x="6582849" y="5141696"/>
            <a:ext cx="3672408" cy="579194"/>
          </a:xfrm>
          <a:prstGeom prst="wedgeRectCallout">
            <a:avLst>
              <a:gd name="adj1" fmla="val -33079"/>
              <a:gd name="adj2" fmla="val 96455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④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Internet </a:t>
            </a:r>
            <a:r>
              <a:rPr lang="en-US" altLang="ko-KR" sz="1200" b="1" dirty="0" err="1" smtClean="0">
                <a:solidFill>
                  <a:schemeClr val="accent2"/>
                </a:solidFill>
              </a:rPr>
              <a:t>exploer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삭제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=&gt; </a:t>
            </a:r>
            <a:r>
              <a:rPr lang="ko-KR" altLang="en-US" sz="1200" b="1" dirty="0" err="1" smtClean="0">
                <a:solidFill>
                  <a:schemeClr val="accent2"/>
                </a:solidFill>
              </a:rPr>
              <a:t>재부팅</a:t>
            </a:r>
            <a:endParaRPr lang="en-US" altLang="ko-KR" sz="1200" b="1" dirty="0" smtClean="0">
              <a:solidFill>
                <a:schemeClr val="accent2"/>
              </a:solidFill>
            </a:endParaRPr>
          </a:p>
        </p:txBody>
      </p:sp>
      <p:sp>
        <p:nvSpPr>
          <p:cNvPr id="24" name="사각형 설명선 23"/>
          <p:cNvSpPr/>
          <p:nvPr/>
        </p:nvSpPr>
        <p:spPr bwMode="auto">
          <a:xfrm>
            <a:off x="1445569" y="4289249"/>
            <a:ext cx="3672408" cy="579194"/>
          </a:xfrm>
          <a:prstGeom prst="wedgeRectCallout">
            <a:avLst>
              <a:gd name="adj1" fmla="val -57978"/>
              <a:gd name="adj2" fmla="val 87875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③ 설치된 업데이트 정보확인</a:t>
            </a:r>
            <a:endParaRPr lang="en-US" altLang="ko-KR" sz="1200" b="1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66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631" y="1914550"/>
            <a:ext cx="7853129" cy="3915885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ko-KR" altLang="en-US" dirty="0" smtClean="0"/>
              <a:t>로그인</a:t>
            </a:r>
          </a:p>
        </p:txBody>
      </p:sp>
      <p:sp>
        <p:nvSpPr>
          <p:cNvPr id="14" name="직사각형 13"/>
          <p:cNvSpPr/>
          <p:nvPr/>
        </p:nvSpPr>
        <p:spPr bwMode="auto">
          <a:xfrm>
            <a:off x="5425079" y="3194991"/>
            <a:ext cx="3456384" cy="231995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7" name="직사각형 26"/>
          <p:cNvSpPr/>
          <p:nvPr/>
        </p:nvSpPr>
        <p:spPr bwMode="auto">
          <a:xfrm>
            <a:off x="5929135" y="4780448"/>
            <a:ext cx="1152810" cy="27888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9" name="직사각형 28"/>
          <p:cNvSpPr/>
          <p:nvPr/>
        </p:nvSpPr>
        <p:spPr bwMode="auto">
          <a:xfrm>
            <a:off x="2976807" y="4174400"/>
            <a:ext cx="1224136" cy="52946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30" name="직사각형 29"/>
          <p:cNvSpPr/>
          <p:nvPr/>
        </p:nvSpPr>
        <p:spPr bwMode="auto">
          <a:xfrm>
            <a:off x="5857127" y="4595856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780235" y="4066388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32" name="사각형 설명선 31"/>
          <p:cNvSpPr/>
          <p:nvPr/>
        </p:nvSpPr>
        <p:spPr bwMode="auto">
          <a:xfrm>
            <a:off x="5947526" y="5737793"/>
            <a:ext cx="3418922" cy="1057598"/>
          </a:xfrm>
          <a:prstGeom prst="wedgeRectCallout">
            <a:avLst>
              <a:gd name="adj1" fmla="val -22192"/>
              <a:gd name="adj2" fmla="val -69837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학</a:t>
            </a:r>
            <a:r>
              <a:rPr lang="en-US" altLang="ko-KR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(</a:t>
            </a:r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사</a:t>
            </a:r>
            <a:r>
              <a:rPr lang="en-US" altLang="ko-KR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)</a:t>
            </a:r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번</a:t>
            </a:r>
            <a:r>
              <a:rPr lang="en-US" altLang="ko-KR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/</a:t>
            </a:r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교번이 없는 </a:t>
            </a:r>
            <a:r>
              <a:rPr lang="ko-KR" altLang="en-US" sz="1200" b="1" dirty="0" err="1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그외</a:t>
            </a:r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</a:t>
            </a:r>
            <a:r>
              <a:rPr lang="ko-KR" altLang="en-US" sz="1200" b="1" dirty="0" err="1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연구활동</a:t>
            </a:r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종사자로  </a:t>
            </a:r>
            <a:r>
              <a:rPr lang="en-US" altLang="ko-KR" sz="1200" b="1" dirty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</a:t>
            </a:r>
            <a:endParaRPr lang="en-US" altLang="ko-KR" sz="1200" b="1" dirty="0" smtClean="0">
              <a:solidFill>
                <a:schemeClr val="accent2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l"/>
            <a:r>
              <a:rPr lang="en-US" altLang="ko-KR" sz="1200" b="1" dirty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</a:t>
            </a:r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별도 가입한 경우 선택하여 로그인 및 사용자 </a:t>
            </a:r>
            <a:endParaRPr lang="en-US" altLang="ko-KR" sz="1200" b="1" dirty="0" smtClean="0">
              <a:solidFill>
                <a:schemeClr val="accent2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l"/>
            <a:r>
              <a:rPr lang="en-US" altLang="ko-KR" sz="1200" b="1" dirty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</a:t>
            </a:r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등록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92631" y="1418157"/>
            <a:ext cx="5904656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/>
              <a:t>http://safetyedu.hanyang.ac.kr </a:t>
            </a:r>
            <a:r>
              <a:rPr lang="ko-KR" altLang="en-US" sz="1400" dirty="0" smtClean="0"/>
              <a:t>통하여 접속</a:t>
            </a:r>
            <a:endParaRPr lang="ko-KR" altLang="en-US" sz="1400" dirty="0"/>
          </a:p>
        </p:txBody>
      </p:sp>
      <p:sp>
        <p:nvSpPr>
          <p:cNvPr id="16" name="사각형 설명선 15"/>
          <p:cNvSpPr/>
          <p:nvPr/>
        </p:nvSpPr>
        <p:spPr bwMode="auto">
          <a:xfrm>
            <a:off x="1911815" y="5059336"/>
            <a:ext cx="3418922" cy="1057598"/>
          </a:xfrm>
          <a:prstGeom prst="wedgeRectCallout">
            <a:avLst>
              <a:gd name="adj1" fmla="val -22192"/>
              <a:gd name="adj2" fmla="val -69837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</a:t>
            </a:r>
            <a:r>
              <a:rPr lang="ko-KR" altLang="en-US" sz="1200" b="1" dirty="0" err="1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한양대학교</a:t>
            </a:r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포탈을 통한 로그인</a:t>
            </a:r>
            <a:endParaRPr lang="en-US" altLang="ko-KR" sz="1200" b="1" dirty="0">
              <a:solidFill>
                <a:schemeClr val="accent2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l"/>
            <a:r>
              <a:rPr lang="en-US" altLang="ko-KR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(</a:t>
            </a:r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포탈 </a:t>
            </a:r>
            <a:r>
              <a:rPr lang="en-US" altLang="ko-KR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ID / </a:t>
            </a:r>
            <a:r>
              <a:rPr lang="ko-KR" altLang="en-US" sz="1200" b="1" dirty="0" err="1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패스워드를</a:t>
            </a:r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인증을 통한 로그인</a:t>
            </a:r>
            <a:r>
              <a:rPr lang="en-US" altLang="ko-KR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)</a:t>
            </a:r>
            <a:endParaRPr lang="ko-KR" altLang="en-US" sz="1200" b="1" dirty="0" smtClean="0">
              <a:solidFill>
                <a:schemeClr val="accent2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228" y="2274590"/>
            <a:ext cx="4807885" cy="4108307"/>
          </a:xfrm>
          <a:prstGeom prst="rect">
            <a:avLst/>
          </a:prstGeom>
        </p:spPr>
      </p:pic>
      <p:pic>
        <p:nvPicPr>
          <p:cNvPr id="12" name="그림 11" descr="화면 캡처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0" r="-834" b="7692"/>
          <a:stretch/>
        </p:blipFill>
        <p:spPr>
          <a:xfrm>
            <a:off x="650174" y="1834592"/>
            <a:ext cx="4824536" cy="4320480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사용자 등록</a:t>
            </a:r>
          </a:p>
        </p:txBody>
      </p:sp>
      <p:sp>
        <p:nvSpPr>
          <p:cNvPr id="14" name="직사각형 13"/>
          <p:cNvSpPr/>
          <p:nvPr/>
        </p:nvSpPr>
        <p:spPr bwMode="auto">
          <a:xfrm>
            <a:off x="1436540" y="3245553"/>
            <a:ext cx="3321396" cy="239441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3" name="사각형 설명선 22"/>
          <p:cNvSpPr/>
          <p:nvPr/>
        </p:nvSpPr>
        <p:spPr bwMode="auto">
          <a:xfrm>
            <a:off x="2533231" y="3890376"/>
            <a:ext cx="2043262" cy="569884"/>
          </a:xfrm>
          <a:prstGeom prst="wedgeRectCallout">
            <a:avLst>
              <a:gd name="adj1" fmla="val -26584"/>
              <a:gd name="adj2" fmla="val 139397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① </a:t>
            </a:r>
            <a:r>
              <a:rPr lang="ko-KR" altLang="en-US" sz="1200" b="1" dirty="0">
                <a:solidFill>
                  <a:schemeClr val="accent2"/>
                </a:solidFill>
              </a:rPr>
              <a:t>기존 학생</a:t>
            </a:r>
            <a:r>
              <a:rPr lang="en-US" altLang="ko-KR" sz="1200" b="1" dirty="0">
                <a:solidFill>
                  <a:schemeClr val="accent2"/>
                </a:solidFill>
              </a:rPr>
              <a:t>/</a:t>
            </a:r>
            <a:r>
              <a:rPr lang="ko-KR" altLang="en-US" sz="1200" b="1" dirty="0">
                <a:solidFill>
                  <a:schemeClr val="accent2"/>
                </a:solidFill>
              </a:rPr>
              <a:t>교직원이 아닌 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  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회원 </a:t>
            </a:r>
            <a:r>
              <a:rPr lang="ko-KR" altLang="en-US" sz="1200" b="1" dirty="0">
                <a:solidFill>
                  <a:schemeClr val="accent2"/>
                </a:solidFill>
              </a:rPr>
              <a:t>가입</a:t>
            </a:r>
            <a:endParaRPr lang="en-US" altLang="ko-KR" sz="1200" b="1" dirty="0" smtClean="0">
              <a:solidFill>
                <a:schemeClr val="accent2"/>
              </a:solidFill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3055170" y="5283107"/>
            <a:ext cx="1198710" cy="27888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31" name="직사각형 30"/>
          <p:cNvSpPr/>
          <p:nvPr/>
        </p:nvSpPr>
        <p:spPr bwMode="auto">
          <a:xfrm>
            <a:off x="2954430" y="5097118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5" name="사각형 설명선 14"/>
          <p:cNvSpPr/>
          <p:nvPr/>
        </p:nvSpPr>
        <p:spPr bwMode="auto">
          <a:xfrm>
            <a:off x="5440928" y="1418441"/>
            <a:ext cx="3672408" cy="648072"/>
          </a:xfrm>
          <a:prstGeom prst="wedgeRectCallout">
            <a:avLst>
              <a:gd name="adj1" fmla="val -26584"/>
              <a:gd name="adj2" fmla="val 139397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 smtClean="0">
                <a:solidFill>
                  <a:schemeClr val="accent2"/>
                </a:solidFill>
              </a:rPr>
              <a:t>②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en-US" sz="1200" b="1" dirty="0" err="1" smtClean="0">
                <a:solidFill>
                  <a:schemeClr val="accent2"/>
                </a:solidFill>
              </a:rPr>
              <a:t>회원정보를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 등록하면 </a:t>
            </a:r>
            <a:r>
              <a:rPr lang="ko-KR" altLang="en-US" sz="1200" b="1" dirty="0" err="1" smtClean="0">
                <a:solidFill>
                  <a:schemeClr val="accent2"/>
                </a:solidFill>
              </a:rPr>
              <a:t>승인신청상태가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 됨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    (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관리자 </a:t>
            </a:r>
            <a:r>
              <a:rPr lang="ko-KR" altLang="en-US" sz="1200" b="1" dirty="0" err="1" smtClean="0">
                <a:solidFill>
                  <a:schemeClr val="accent2"/>
                </a:solidFill>
              </a:rPr>
              <a:t>승인후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 정상 </a:t>
            </a:r>
            <a:r>
              <a:rPr lang="ko-KR" altLang="en-US" sz="1200" b="1" dirty="0" err="1" smtClean="0">
                <a:solidFill>
                  <a:schemeClr val="accent2"/>
                </a:solidFill>
              </a:rPr>
              <a:t>이용가능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16" name="직사각형 15"/>
          <p:cNvSpPr/>
          <p:nvPr/>
        </p:nvSpPr>
        <p:spPr bwMode="auto">
          <a:xfrm>
            <a:off x="5591843" y="2584349"/>
            <a:ext cx="4566693" cy="170646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8" name="직사각형 17"/>
          <p:cNvSpPr/>
          <p:nvPr/>
        </p:nvSpPr>
        <p:spPr bwMode="auto">
          <a:xfrm>
            <a:off x="5357757" y="2462904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23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18" y="994242"/>
            <a:ext cx="10004818" cy="618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메인화면</a:t>
            </a:r>
            <a:endParaRPr lang="ko-KR" altLang="en-US" dirty="0" smtClean="0"/>
          </a:p>
        </p:txBody>
      </p:sp>
      <p:sp>
        <p:nvSpPr>
          <p:cNvPr id="7" name="직사각형 6"/>
          <p:cNvSpPr/>
          <p:nvPr/>
        </p:nvSpPr>
        <p:spPr bwMode="auto">
          <a:xfrm>
            <a:off x="1814064" y="2188895"/>
            <a:ext cx="1719735" cy="130983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0" name="사각형 설명선 9"/>
          <p:cNvSpPr/>
          <p:nvPr/>
        </p:nvSpPr>
        <p:spPr bwMode="auto">
          <a:xfrm>
            <a:off x="4397896" y="943037"/>
            <a:ext cx="5120160" cy="1254258"/>
          </a:xfrm>
          <a:prstGeom prst="wedgeRectCallout">
            <a:avLst>
              <a:gd name="adj1" fmla="val -34741"/>
              <a:gd name="adj2" fmla="val 65307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①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실험실 안전 교육 대상자는 </a:t>
            </a:r>
            <a:r>
              <a:rPr lang="ko-KR" altLang="en-US" sz="1200" b="1" dirty="0" err="1" smtClean="0">
                <a:solidFill>
                  <a:schemeClr val="accent2"/>
                </a:solidFill>
              </a:rPr>
              <a:t>실험실안전교육을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 클릭하여 교육 진행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 smtClean="0">
                <a:solidFill>
                  <a:schemeClr val="accent2"/>
                </a:solidFill>
              </a:rPr>
              <a:t>②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en-US" sz="1200" b="1" dirty="0">
                <a:solidFill>
                  <a:schemeClr val="accent2"/>
                </a:solidFill>
              </a:rPr>
              <a:t>안전교육 </a:t>
            </a:r>
            <a:r>
              <a:rPr lang="ko-KR" altLang="en-US" sz="1200" b="1" dirty="0" err="1">
                <a:solidFill>
                  <a:schemeClr val="accent2"/>
                </a:solidFill>
              </a:rPr>
              <a:t>이수자는</a:t>
            </a:r>
            <a:r>
              <a:rPr lang="ko-KR" altLang="en-US" sz="1200" b="1" dirty="0">
                <a:solidFill>
                  <a:schemeClr val="accent2"/>
                </a:solidFill>
              </a:rPr>
              <a:t> 이수증명서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발급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ko-KR" altLang="en-US" sz="1200" b="1" dirty="0" smtClean="0">
                <a:solidFill>
                  <a:schemeClr val="accent2"/>
                </a:solidFill>
              </a:rPr>
              <a:t> ③</a:t>
            </a:r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ko-KR" altLang="en-US" sz="1200" b="1" dirty="0" err="1" smtClean="0">
                <a:solidFill>
                  <a:schemeClr val="accent2"/>
                </a:solidFill>
              </a:rPr>
              <a:t>모바일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 링크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URL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및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QR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코드</a:t>
            </a:r>
            <a:endParaRPr lang="ko-KR" altLang="en-US" sz="1200" dirty="0">
              <a:solidFill>
                <a:schemeClr val="accent2"/>
              </a:solidFill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1417450" y="2220430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1423938" y="3557695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1814065" y="3576907"/>
            <a:ext cx="1728192" cy="136197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4" name="직사각형 13"/>
          <p:cNvSpPr/>
          <p:nvPr/>
        </p:nvSpPr>
        <p:spPr bwMode="auto">
          <a:xfrm>
            <a:off x="8260342" y="2203045"/>
            <a:ext cx="1610161" cy="139188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5" name="직사각형 14"/>
          <p:cNvSpPr/>
          <p:nvPr/>
        </p:nvSpPr>
        <p:spPr bwMode="auto">
          <a:xfrm>
            <a:off x="7977318" y="2236079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854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32" y="1135050"/>
            <a:ext cx="9107171" cy="5992061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5</a:t>
            </a:r>
            <a:r>
              <a:rPr lang="en-US" altLang="ko-KR" dirty="0" smtClean="0"/>
              <a:t>. </a:t>
            </a:r>
            <a:r>
              <a:rPr lang="ko-KR" altLang="en-US" dirty="0" smtClean="0"/>
              <a:t>안전교육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실험실 안전교육 </a:t>
            </a:r>
            <a:r>
              <a:rPr lang="ko-KR" altLang="en-US" dirty="0" err="1" smtClean="0"/>
              <a:t>과목선택</a:t>
            </a:r>
            <a:endParaRPr lang="ko-KR" altLang="en-US" dirty="0" smtClean="0"/>
          </a:p>
        </p:txBody>
      </p:sp>
      <p:sp>
        <p:nvSpPr>
          <p:cNvPr id="8" name="직사각형 7"/>
          <p:cNvSpPr/>
          <p:nvPr/>
        </p:nvSpPr>
        <p:spPr bwMode="auto">
          <a:xfrm>
            <a:off x="1270694" y="2229046"/>
            <a:ext cx="1831058" cy="22804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5" name="직사각형 14"/>
          <p:cNvSpPr/>
          <p:nvPr/>
        </p:nvSpPr>
        <p:spPr bwMode="auto">
          <a:xfrm flipH="1">
            <a:off x="3829676" y="6235030"/>
            <a:ext cx="2584443" cy="5760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666" y="1662029"/>
            <a:ext cx="3916675" cy="3312939"/>
          </a:xfrm>
          <a:prstGeom prst="rect">
            <a:avLst/>
          </a:prstGeom>
        </p:spPr>
      </p:pic>
      <p:cxnSp>
        <p:nvCxnSpPr>
          <p:cNvPr id="25" name="직선 화살표 연결선 24"/>
          <p:cNvCxnSpPr/>
          <p:nvPr/>
        </p:nvCxnSpPr>
        <p:spPr bwMode="auto">
          <a:xfrm flipV="1">
            <a:off x="6386681" y="5082902"/>
            <a:ext cx="407889" cy="1169568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직사각형 23"/>
          <p:cNvSpPr/>
          <p:nvPr/>
        </p:nvSpPr>
        <p:spPr bwMode="auto">
          <a:xfrm>
            <a:off x="6702152" y="2314778"/>
            <a:ext cx="360040" cy="182016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cxnSp>
        <p:nvCxnSpPr>
          <p:cNvPr id="27" name="직선 화살표 연결선 26"/>
          <p:cNvCxnSpPr/>
          <p:nvPr/>
        </p:nvCxnSpPr>
        <p:spPr bwMode="auto">
          <a:xfrm>
            <a:off x="7070348" y="3888751"/>
            <a:ext cx="927948" cy="413965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직사각형 13"/>
          <p:cNvSpPr/>
          <p:nvPr/>
        </p:nvSpPr>
        <p:spPr bwMode="auto">
          <a:xfrm>
            <a:off x="7890867" y="4302716"/>
            <a:ext cx="682137" cy="22359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8" name="직사각형 17"/>
          <p:cNvSpPr/>
          <p:nvPr/>
        </p:nvSpPr>
        <p:spPr bwMode="auto">
          <a:xfrm>
            <a:off x="1162682" y="2050440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783329" y="5458744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7674843" y="4244270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5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6" name="사각형 설명선 25"/>
          <p:cNvSpPr/>
          <p:nvPr/>
        </p:nvSpPr>
        <p:spPr bwMode="auto">
          <a:xfrm>
            <a:off x="-449480" y="2992458"/>
            <a:ext cx="3408572" cy="1792585"/>
          </a:xfrm>
          <a:prstGeom prst="wedgeRectCallout">
            <a:avLst>
              <a:gd name="adj1" fmla="val 28514"/>
              <a:gd name="adj2" fmla="val -74142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①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해당 년도 학기 안전교육 메뉴 선택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 smtClean="0">
                <a:solidFill>
                  <a:schemeClr val="accent2"/>
                </a:solidFill>
              </a:rPr>
              <a:t>②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과목 언어 선택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ko-KR" altLang="en-US" sz="1200" b="1" dirty="0" smtClean="0">
                <a:solidFill>
                  <a:schemeClr val="accent2"/>
                </a:solidFill>
              </a:rPr>
              <a:t> ③ 실험실 위치 선택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ko-KR" altLang="en-US" sz="1200" b="1" dirty="0" smtClean="0">
                <a:solidFill>
                  <a:schemeClr val="accent2"/>
                </a:solidFill>
              </a:rPr>
              <a:t> ④ 과목 </a:t>
            </a:r>
            <a:r>
              <a:rPr lang="ko-KR" altLang="en-US" sz="1200" b="1" dirty="0" err="1" smtClean="0">
                <a:solidFill>
                  <a:schemeClr val="accent2"/>
                </a:solidFill>
              </a:rPr>
              <a:t>선택후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 해당 학기 이수 기준에 맞는 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   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세부 교육 과목 선택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⑤ 설정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(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저장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)</a:t>
            </a:r>
            <a:endParaRPr lang="ko-KR" altLang="en-US" sz="1200" dirty="0" smtClean="0">
              <a:solidFill>
                <a:schemeClr val="accent2"/>
              </a:solidFill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3533800" y="4516061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 flipH="1">
            <a:off x="3749824" y="4634322"/>
            <a:ext cx="2664296" cy="52399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9" name="직사각형 28"/>
          <p:cNvSpPr/>
          <p:nvPr/>
        </p:nvSpPr>
        <p:spPr bwMode="auto">
          <a:xfrm flipH="1">
            <a:off x="3028568" y="5546799"/>
            <a:ext cx="4249647" cy="52399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30" name="직사각형 29"/>
          <p:cNvSpPr/>
          <p:nvPr/>
        </p:nvSpPr>
        <p:spPr bwMode="auto">
          <a:xfrm>
            <a:off x="3595430" y="6095410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4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64" y="1298545"/>
            <a:ext cx="7128792" cy="4018718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5</a:t>
            </a:r>
            <a:r>
              <a:rPr lang="en-US" altLang="ko-KR" dirty="0" smtClean="0"/>
              <a:t>. </a:t>
            </a:r>
            <a:r>
              <a:rPr lang="ko-KR" altLang="en-US" dirty="0" smtClean="0"/>
              <a:t>안전교육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실험실 안전교육 수강</a:t>
            </a:r>
          </a:p>
        </p:txBody>
      </p:sp>
      <p:sp>
        <p:nvSpPr>
          <p:cNvPr id="14" name="직사각형 13"/>
          <p:cNvSpPr/>
          <p:nvPr/>
        </p:nvSpPr>
        <p:spPr bwMode="auto">
          <a:xfrm flipV="1">
            <a:off x="6389260" y="3832479"/>
            <a:ext cx="721707" cy="21602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7" name="직사각형 6"/>
          <p:cNvSpPr/>
          <p:nvPr/>
        </p:nvSpPr>
        <p:spPr bwMode="auto">
          <a:xfrm>
            <a:off x="6252861" y="3696912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8" name="사각형 설명선 7"/>
          <p:cNvSpPr/>
          <p:nvPr/>
        </p:nvSpPr>
        <p:spPr bwMode="auto">
          <a:xfrm>
            <a:off x="6040291" y="3213592"/>
            <a:ext cx="1097378" cy="403160"/>
          </a:xfrm>
          <a:prstGeom prst="wedgeRectCallout">
            <a:avLst>
              <a:gd name="adj1" fmla="val 4102"/>
              <a:gd name="adj2" fmla="val 102372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 ① </a:t>
            </a:r>
            <a:r>
              <a:rPr lang="ko-KR" altLang="en-US" sz="1200" b="1" dirty="0" err="1" smtClean="0">
                <a:solidFill>
                  <a:schemeClr val="accent2"/>
                </a:solidFill>
              </a:rPr>
              <a:t>교육수강</a:t>
            </a:r>
            <a:endParaRPr lang="ko-KR" altLang="en-US" sz="1200" dirty="0" smtClean="0">
              <a:solidFill>
                <a:schemeClr val="accent2"/>
              </a:solidFill>
            </a:endParaRP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151" y="4127725"/>
            <a:ext cx="3888422" cy="2594803"/>
          </a:xfrm>
          <a:prstGeom prst="rect">
            <a:avLst/>
          </a:prstGeom>
        </p:spPr>
      </p:pic>
      <p:sp>
        <p:nvSpPr>
          <p:cNvPr id="10" name="사각형 설명선 9"/>
          <p:cNvSpPr/>
          <p:nvPr/>
        </p:nvSpPr>
        <p:spPr bwMode="auto">
          <a:xfrm>
            <a:off x="4761510" y="4175900"/>
            <a:ext cx="1573302" cy="403160"/>
          </a:xfrm>
          <a:prstGeom prst="wedgeRectCallout">
            <a:avLst>
              <a:gd name="adj1" fmla="val 4102"/>
              <a:gd name="adj2" fmla="val 102372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>
                <a:solidFill>
                  <a:schemeClr val="accent2"/>
                </a:solidFill>
              </a:rPr>
              <a:t>②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타 과목으로 </a:t>
            </a:r>
            <a:r>
              <a:rPr lang="ko-KR" altLang="en-US" sz="1200" b="1" dirty="0">
                <a:solidFill>
                  <a:schemeClr val="accent2"/>
                </a:solidFill>
              </a:rPr>
              <a:t>변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경</a:t>
            </a:r>
            <a:endParaRPr lang="ko-KR" altLang="en-US" sz="1200" dirty="0" smtClean="0">
              <a:solidFill>
                <a:schemeClr val="accent2"/>
              </a:solidFill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5275578" y="4682427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371" y="5037417"/>
            <a:ext cx="2690978" cy="20235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10" y="1379160"/>
            <a:ext cx="7363734" cy="3657362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7</a:t>
            </a:r>
            <a:r>
              <a:rPr lang="en-US" altLang="ko-KR" dirty="0" smtClean="0"/>
              <a:t>. </a:t>
            </a:r>
            <a:r>
              <a:rPr lang="en-US" altLang="ko-KR" dirty="0"/>
              <a:t>(</a:t>
            </a:r>
            <a:r>
              <a:rPr lang="ko-KR" altLang="en-US" dirty="0" smtClean="0"/>
              <a:t>실험실</a:t>
            </a:r>
            <a:r>
              <a:rPr lang="en-US" altLang="ko-KR" dirty="0" smtClean="0"/>
              <a:t>)</a:t>
            </a:r>
            <a:r>
              <a:rPr lang="ko-KR" altLang="en-US" dirty="0" smtClean="0"/>
              <a:t>안전교육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이수증</a:t>
            </a:r>
            <a:r>
              <a:rPr lang="ko-KR" altLang="en-US" dirty="0" smtClean="0"/>
              <a:t> 출력</a:t>
            </a:r>
          </a:p>
        </p:txBody>
      </p:sp>
      <p:sp>
        <p:nvSpPr>
          <p:cNvPr id="10" name="직사각형 9"/>
          <p:cNvSpPr/>
          <p:nvPr/>
        </p:nvSpPr>
        <p:spPr bwMode="auto">
          <a:xfrm flipV="1">
            <a:off x="1949624" y="4448788"/>
            <a:ext cx="1728192" cy="27407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5" name="직사각형 4"/>
          <p:cNvSpPr/>
          <p:nvPr/>
        </p:nvSpPr>
        <p:spPr bwMode="auto">
          <a:xfrm>
            <a:off x="1949624" y="1410494"/>
            <a:ext cx="1080120" cy="21602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F8F8F8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7" name="직사각형 16"/>
          <p:cNvSpPr/>
          <p:nvPr/>
        </p:nvSpPr>
        <p:spPr bwMode="auto">
          <a:xfrm flipV="1">
            <a:off x="7109930" y="4113639"/>
            <a:ext cx="600742" cy="16881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9" name="직사각형 18"/>
          <p:cNvSpPr/>
          <p:nvPr/>
        </p:nvSpPr>
        <p:spPr bwMode="auto">
          <a:xfrm>
            <a:off x="8043672" y="6595070"/>
            <a:ext cx="458680" cy="216024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1" name="직사각형 20"/>
          <p:cNvSpPr/>
          <p:nvPr/>
        </p:nvSpPr>
        <p:spPr bwMode="auto">
          <a:xfrm>
            <a:off x="8514342" y="6211978"/>
            <a:ext cx="60018" cy="1440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" name="직사각형 1"/>
          <p:cNvSpPr/>
          <p:nvPr/>
        </p:nvSpPr>
        <p:spPr bwMode="auto">
          <a:xfrm>
            <a:off x="8182593" y="5058532"/>
            <a:ext cx="319759" cy="88765"/>
          </a:xfrm>
          <a:prstGeom prst="rect">
            <a:avLst/>
          </a:prstGeom>
          <a:solidFill>
            <a:srgbClr val="F8F8F8"/>
          </a:solidFill>
          <a:ln w="6350" cap="flat" cmpd="sng" algn="ctr">
            <a:solidFill>
              <a:srgbClr val="F8F8F8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0" name="직사각형 19"/>
          <p:cNvSpPr/>
          <p:nvPr/>
        </p:nvSpPr>
        <p:spPr bwMode="auto">
          <a:xfrm>
            <a:off x="7350224" y="5058532"/>
            <a:ext cx="319759" cy="88765"/>
          </a:xfrm>
          <a:prstGeom prst="rect">
            <a:avLst/>
          </a:prstGeom>
          <a:solidFill>
            <a:srgbClr val="F8F8F8"/>
          </a:solidFill>
          <a:ln w="6350" cap="flat" cmpd="sng" algn="ctr">
            <a:solidFill>
              <a:srgbClr val="F8F8F8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2" name="직사각형 21"/>
          <p:cNvSpPr/>
          <p:nvPr/>
        </p:nvSpPr>
        <p:spPr bwMode="auto">
          <a:xfrm>
            <a:off x="9222432" y="5569958"/>
            <a:ext cx="864096" cy="88765"/>
          </a:xfrm>
          <a:prstGeom prst="rect">
            <a:avLst/>
          </a:prstGeom>
          <a:solidFill>
            <a:srgbClr val="F8F8F8"/>
          </a:solidFill>
          <a:ln w="6350" cap="flat" cmpd="sng" algn="ctr">
            <a:solidFill>
              <a:srgbClr val="F8F8F8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3" name="직사각형 22"/>
          <p:cNvSpPr/>
          <p:nvPr/>
        </p:nvSpPr>
        <p:spPr bwMode="auto">
          <a:xfrm>
            <a:off x="340816" y="4038786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 flipV="1">
            <a:off x="547084" y="4231282"/>
            <a:ext cx="1208244" cy="33732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5" name="직사각형 24"/>
          <p:cNvSpPr/>
          <p:nvPr/>
        </p:nvSpPr>
        <p:spPr bwMode="auto">
          <a:xfrm>
            <a:off x="1864802" y="4226659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6953521" y="3930774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7" name="사각형 설명선 26"/>
          <p:cNvSpPr/>
          <p:nvPr/>
        </p:nvSpPr>
        <p:spPr bwMode="auto">
          <a:xfrm>
            <a:off x="6006386" y="2498250"/>
            <a:ext cx="3408572" cy="995011"/>
          </a:xfrm>
          <a:prstGeom prst="wedgeRectCallout">
            <a:avLst>
              <a:gd name="adj1" fmla="val -13067"/>
              <a:gd name="adj2" fmla="val 100650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① </a:t>
            </a:r>
            <a:r>
              <a:rPr lang="ko-KR" altLang="en-US" sz="1200" b="1" dirty="0" err="1" smtClean="0">
                <a:solidFill>
                  <a:schemeClr val="accent2"/>
                </a:solidFill>
              </a:rPr>
              <a:t>이수증명서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 메뉴 선택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 smtClean="0">
                <a:solidFill>
                  <a:schemeClr val="accent2"/>
                </a:solidFill>
              </a:rPr>
              <a:t>②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증명서 출력을 위해 교육과정 선택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 smtClean="0">
                <a:solidFill>
                  <a:schemeClr val="accent2"/>
                </a:solidFill>
              </a:rPr>
              <a:t>③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en-US" sz="1200" b="1" dirty="0" err="1" smtClean="0">
                <a:solidFill>
                  <a:schemeClr val="accent2"/>
                </a:solidFill>
              </a:rPr>
              <a:t>이수증명서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 출력</a:t>
            </a:r>
            <a:endParaRPr lang="ko-KR" altLang="en-US" sz="1200" dirty="0" smtClean="0">
              <a:solidFill>
                <a:schemeClr val="accent2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492" y="4337094"/>
            <a:ext cx="3440020" cy="2546007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645400" y="6886575"/>
            <a:ext cx="2489200" cy="3952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339850" y="3500436"/>
            <a:ext cx="492918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515" tIns="48257" rIns="96515" bIns="48257">
            <a:spAutoFit/>
          </a:bodyPr>
          <a:lstStyle/>
          <a:p>
            <a:pPr algn="l" defTabSz="965200">
              <a:lnSpc>
                <a:spcPct val="75000"/>
              </a:lnSpc>
              <a:spcBef>
                <a:spcPct val="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2202582"/>
            <a:ext cx="10668000" cy="1638304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lIns="88431" tIns="44216" rIns="88431" bIns="44216" anchor="ctr"/>
          <a:lstStyle/>
          <a:p>
            <a:pPr defTabSz="884238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000" b="1" dirty="0" smtClean="0">
                <a:solidFill>
                  <a:schemeClr val="bg1"/>
                </a:solidFill>
                <a:latin typeface="+mj-ea"/>
                <a:ea typeface="+mj-ea"/>
              </a:rPr>
              <a:t>Foreigner</a:t>
            </a:r>
          </a:p>
        </p:txBody>
      </p:sp>
    </p:spTree>
    <p:extLst>
      <p:ext uri="{BB962C8B-B14F-4D97-AF65-F5344CB8AC3E}">
        <p14:creationId xmlns:p14="http://schemas.microsoft.com/office/powerpoint/2010/main" val="215636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0" y="49875"/>
            <a:ext cx="10542058" cy="873861"/>
          </a:xfrm>
          <a:prstGeom prst="rect">
            <a:avLst/>
          </a:prstGeom>
          <a:solidFill>
            <a:srgbClr val="FFFF0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103409" tIns="51705" rIns="103409" bIns="51705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2000" dirty="0"/>
              <a:t>If the identification of ways login </a:t>
            </a:r>
            <a:r>
              <a:rPr lang="en-US" altLang="ko-KR" sz="2000" dirty="0" smtClean="0"/>
              <a:t>settings</a:t>
            </a:r>
          </a:p>
          <a:p>
            <a:pPr algn="l" eaLnBrk="1" hangingPunct="1">
              <a:defRPr/>
            </a:pPr>
            <a:r>
              <a:rPr lang="en-US" altLang="ko-KR" sz="2000" b="1" dirty="0" smtClean="0"/>
              <a:t>HY-in </a:t>
            </a:r>
            <a:r>
              <a:rPr lang="ko-KR" altLang="en-US" sz="2000" b="1" dirty="0"/>
              <a:t> </a:t>
            </a:r>
            <a:r>
              <a:rPr lang="en-US" altLang="ko-KR" sz="2000" b="1" dirty="0" smtClean="0"/>
              <a:t>log in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&gt; </a:t>
            </a:r>
            <a:r>
              <a:rPr lang="en-US" altLang="ko-KR" sz="2000" dirty="0"/>
              <a:t>Preferences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&gt; </a:t>
            </a:r>
            <a:r>
              <a:rPr lang="en-US" altLang="ko-KR" sz="2000" dirty="0"/>
              <a:t>Multi-user default status </a:t>
            </a:r>
            <a:r>
              <a:rPr lang="en-US" altLang="ko-KR" sz="2000" b="1" dirty="0" smtClean="0"/>
              <a:t>&gt; Select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&gt; apply</a:t>
            </a:r>
            <a:endParaRPr lang="ko-KR" altLang="en-US" sz="2000" b="1" dirty="0" smtClean="0"/>
          </a:p>
        </p:txBody>
      </p:sp>
      <p:grpSp>
        <p:nvGrpSpPr>
          <p:cNvPr id="3" name="그룹 2"/>
          <p:cNvGrpSpPr/>
          <p:nvPr/>
        </p:nvGrpSpPr>
        <p:grpSpPr>
          <a:xfrm>
            <a:off x="209286" y="1140464"/>
            <a:ext cx="4956695" cy="1181255"/>
            <a:chOff x="179388" y="1052736"/>
            <a:chExt cx="4752652" cy="109038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68" r="51015" b="76207"/>
            <a:stretch/>
          </p:blipFill>
          <p:spPr bwMode="auto">
            <a:xfrm>
              <a:off x="179388" y="1052736"/>
              <a:ext cx="4752652" cy="1090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타원 1"/>
            <p:cNvSpPr/>
            <p:nvPr/>
          </p:nvSpPr>
          <p:spPr>
            <a:xfrm>
              <a:off x="4286250" y="1124744"/>
              <a:ext cx="321469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66" t="11914" r="17891" b="1716"/>
          <a:stretch/>
        </p:blipFill>
        <p:spPr bwMode="auto">
          <a:xfrm>
            <a:off x="5305958" y="1044670"/>
            <a:ext cx="5236100" cy="6048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41712" y="977392"/>
            <a:ext cx="1593970" cy="289086"/>
          </a:xfrm>
          <a:prstGeom prst="rect">
            <a:avLst/>
          </a:prstGeom>
          <a:noFill/>
        </p:spPr>
        <p:txBody>
          <a:bodyPr wrap="square" lIns="103409" tIns="51705" rIns="103409" bIns="51705" rtlCol="0">
            <a:spAutoFit/>
          </a:bodyPr>
          <a:lstStyle/>
          <a:p>
            <a:r>
              <a:rPr lang="ko-KR" altLang="en-US" sz="1200" b="1" dirty="0" smtClean="0"/>
              <a:t>환경설정</a:t>
            </a:r>
            <a:endParaRPr lang="ko-KR" altLang="en-US" sz="1200" b="1" dirty="0"/>
          </a:p>
        </p:txBody>
      </p:sp>
      <p:cxnSp>
        <p:nvCxnSpPr>
          <p:cNvPr id="8" name="직선 화살표 연결선 7"/>
          <p:cNvCxnSpPr/>
          <p:nvPr/>
        </p:nvCxnSpPr>
        <p:spPr>
          <a:xfrm>
            <a:off x="4103494" y="1045934"/>
            <a:ext cx="334597" cy="2000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>
            <a:off x="261861" y="3570734"/>
            <a:ext cx="4972583" cy="2232248"/>
          </a:xfrm>
          <a:prstGeom prst="roundRect">
            <a:avLst>
              <a:gd name="adj" fmla="val 6058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3409" tIns="51705" rIns="103409" bIns="51705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 smtClean="0">
                <a:solidFill>
                  <a:srgbClr val="FF0000"/>
                </a:solidFill>
              </a:rPr>
              <a:t>&lt;CAUTION&gt;</a:t>
            </a:r>
            <a:endParaRPr kumimoji="0" lang="en-US" altLang="ko-KR" sz="1600" b="1" dirty="0">
              <a:solidFill>
                <a:srgbClr val="FF0000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 smtClean="0"/>
              <a:t>Graduate student, assistants </a:t>
            </a:r>
            <a:r>
              <a:rPr lang="en-US" altLang="ko-KR" sz="1600" dirty="0"/>
              <a:t>(</a:t>
            </a:r>
            <a:r>
              <a:rPr lang="en-US" altLang="ko-KR" sz="1600" dirty="0" smtClean="0"/>
              <a:t>staff, researchers</a:t>
            </a:r>
            <a:r>
              <a:rPr lang="en-US" altLang="ko-KR" sz="1600" dirty="0"/>
              <a:t>)</a:t>
            </a:r>
            <a:r>
              <a:rPr kumimoji="0" lang="en-US" altLang="ko-KR" sz="1600" b="1" dirty="0" smtClean="0">
                <a:solidFill>
                  <a:srgbClr val="FF0000"/>
                </a:solidFill>
              </a:rPr>
              <a:t>   </a:t>
            </a:r>
            <a:r>
              <a:rPr kumimoji="0" lang="en-US" altLang="ko-KR" sz="1600" b="1" dirty="0">
                <a:solidFill>
                  <a:srgbClr val="FF0000"/>
                </a:solidFill>
              </a:rPr>
              <a:t>→ </a:t>
            </a:r>
            <a:r>
              <a:rPr kumimoji="0" lang="en-US" altLang="ko-KR" sz="1600" b="1" u="sng" dirty="0" smtClean="0">
                <a:solidFill>
                  <a:srgbClr val="FF0000"/>
                </a:solidFill>
              </a:rPr>
              <a:t>Select graduate student</a:t>
            </a:r>
            <a:endParaRPr kumimoji="0" lang="en-US" altLang="ko-KR" sz="1600" b="1" u="sng" dirty="0">
              <a:solidFill>
                <a:srgbClr val="FF0000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600" dirty="0" smtClean="0"/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 smtClean="0"/>
              <a:t>After </a:t>
            </a:r>
            <a:r>
              <a:rPr lang="en-US" altLang="ko-KR" sz="1600" dirty="0"/>
              <a:t>graduating undergraduates, graduate students, if the </a:t>
            </a:r>
            <a:r>
              <a:rPr lang="en-US" altLang="ko-KR" sz="1600" dirty="0" smtClean="0"/>
              <a:t>current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 smtClean="0">
                <a:solidFill>
                  <a:srgbClr val="FF0000"/>
                </a:solidFill>
              </a:rPr>
              <a:t>→ </a:t>
            </a:r>
            <a:r>
              <a:rPr kumimoji="0" lang="en-US" altLang="ko-KR" sz="1600" b="1" u="sng" dirty="0" smtClean="0">
                <a:solidFill>
                  <a:srgbClr val="FF0000"/>
                </a:solidFill>
              </a:rPr>
              <a:t>Select graduate student </a:t>
            </a:r>
            <a:endParaRPr kumimoji="0" lang="en-US" altLang="ko-KR" sz="1600" b="1" u="sng" dirty="0">
              <a:solidFill>
                <a:srgbClr val="0070C0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600" b="1" dirty="0">
              <a:solidFill>
                <a:srgbClr val="FF0000"/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8826388" y="6523062"/>
            <a:ext cx="756084" cy="5460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409" tIns="51705" rIns="103409" bIns="51705" rtlCol="0" anchor="ctr"/>
          <a:lstStyle/>
          <a:p>
            <a:pPr algn="ctr"/>
            <a:endParaRPr lang="ko-KR" altLang="en-US" sz="1400"/>
          </a:p>
        </p:txBody>
      </p:sp>
      <p:sp>
        <p:nvSpPr>
          <p:cNvPr id="16" name="TextBox 15"/>
          <p:cNvSpPr txBox="1"/>
          <p:nvPr/>
        </p:nvSpPr>
        <p:spPr>
          <a:xfrm>
            <a:off x="8421373" y="6635042"/>
            <a:ext cx="1593970" cy="319863"/>
          </a:xfrm>
          <a:prstGeom prst="rect">
            <a:avLst/>
          </a:prstGeom>
          <a:noFill/>
        </p:spPr>
        <p:txBody>
          <a:bodyPr wrap="square" lIns="103409" tIns="51705" rIns="103409" bIns="51705" rtlCol="0">
            <a:spAutoFit/>
          </a:bodyPr>
          <a:lstStyle/>
          <a:p>
            <a:r>
              <a:rPr lang="ko-KR" altLang="en-US" sz="1400" b="1" dirty="0" smtClean="0"/>
              <a:t>적용</a:t>
            </a:r>
            <a:endParaRPr lang="ko-KR" altLang="en-US" sz="1400" b="1" dirty="0"/>
          </a:p>
        </p:txBody>
      </p:sp>
      <p:cxnSp>
        <p:nvCxnSpPr>
          <p:cNvPr id="6" name="직선 화살표 연결선 5"/>
          <p:cNvCxnSpPr/>
          <p:nvPr/>
        </p:nvCxnSpPr>
        <p:spPr>
          <a:xfrm flipV="1">
            <a:off x="4404136" y="2321719"/>
            <a:ext cx="1793960" cy="10809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6414120" y="1914550"/>
            <a:ext cx="3960440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578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631" y="1914550"/>
            <a:ext cx="7853129" cy="3915885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1</a:t>
            </a:r>
            <a:r>
              <a:rPr lang="en-US" altLang="ko-KR" dirty="0" smtClean="0"/>
              <a:t>. Login</a:t>
            </a:r>
            <a:endParaRPr lang="ko-KR" altLang="en-US" dirty="0" smtClean="0"/>
          </a:p>
        </p:txBody>
      </p:sp>
      <p:sp>
        <p:nvSpPr>
          <p:cNvPr id="14" name="직사각형 13"/>
          <p:cNvSpPr/>
          <p:nvPr/>
        </p:nvSpPr>
        <p:spPr bwMode="auto">
          <a:xfrm>
            <a:off x="5425079" y="3194991"/>
            <a:ext cx="3456384" cy="231995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7" name="직사각형 26"/>
          <p:cNvSpPr/>
          <p:nvPr/>
        </p:nvSpPr>
        <p:spPr bwMode="auto">
          <a:xfrm>
            <a:off x="5929135" y="4780448"/>
            <a:ext cx="1152810" cy="27888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9" name="직사각형 28"/>
          <p:cNvSpPr/>
          <p:nvPr/>
        </p:nvSpPr>
        <p:spPr bwMode="auto">
          <a:xfrm>
            <a:off x="2976807" y="4174400"/>
            <a:ext cx="1224136" cy="52946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30" name="직사각형 29"/>
          <p:cNvSpPr/>
          <p:nvPr/>
        </p:nvSpPr>
        <p:spPr bwMode="auto">
          <a:xfrm>
            <a:off x="5857127" y="4595856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780235" y="4066388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32" name="사각형 설명선 31"/>
          <p:cNvSpPr/>
          <p:nvPr/>
        </p:nvSpPr>
        <p:spPr bwMode="auto">
          <a:xfrm>
            <a:off x="5947526" y="5737793"/>
            <a:ext cx="4066994" cy="1057598"/>
          </a:xfrm>
          <a:prstGeom prst="wedgeRectCallout">
            <a:avLst>
              <a:gd name="adj1" fmla="val -22192"/>
              <a:gd name="adj2" fmla="val -69837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ko-KR" altLang="en-US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</a:t>
            </a:r>
            <a:r>
              <a:rPr lang="en-US" altLang="ko-KR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A person who don’t have ID of the university and a member who registered member.</a:t>
            </a:r>
            <a:endParaRPr lang="ko-KR" altLang="en-US" sz="1200" b="1" dirty="0" smtClean="0">
              <a:solidFill>
                <a:schemeClr val="accent2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2631" y="1418157"/>
            <a:ext cx="5904656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/>
              <a:t>Access to http://safetyedu.hanyang.ac.kr</a:t>
            </a:r>
            <a:endParaRPr lang="ko-KR" altLang="en-US" sz="1400" dirty="0"/>
          </a:p>
        </p:txBody>
      </p:sp>
      <p:sp>
        <p:nvSpPr>
          <p:cNvPr id="16" name="사각형 설명선 15"/>
          <p:cNvSpPr/>
          <p:nvPr/>
        </p:nvSpPr>
        <p:spPr bwMode="auto">
          <a:xfrm>
            <a:off x="1911815" y="5059336"/>
            <a:ext cx="3418922" cy="1057598"/>
          </a:xfrm>
          <a:prstGeom prst="wedgeRectCallout">
            <a:avLst>
              <a:gd name="adj1" fmla="val -22192"/>
              <a:gd name="adj2" fmla="val -69837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</a:t>
            </a:r>
            <a:r>
              <a:rPr lang="en-US" altLang="ko-KR" sz="1200" b="1" dirty="0" err="1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Hanyang</a:t>
            </a:r>
            <a:r>
              <a:rPr lang="en-US" altLang="ko-KR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University the </a:t>
            </a:r>
            <a:r>
              <a:rPr lang="en-US" altLang="ko-KR" sz="1200" b="1" dirty="0" err="1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potal</a:t>
            </a:r>
            <a:r>
              <a:rPr lang="en-US" altLang="ko-KR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 web site login with the portal ID and password</a:t>
            </a:r>
            <a:endParaRPr lang="ko-KR" altLang="en-US" sz="1200" b="1" dirty="0" smtClean="0">
              <a:solidFill>
                <a:schemeClr val="accent2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362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228" y="2274590"/>
            <a:ext cx="4807885" cy="4108307"/>
          </a:xfrm>
          <a:prstGeom prst="rect">
            <a:avLst/>
          </a:prstGeom>
        </p:spPr>
      </p:pic>
      <p:pic>
        <p:nvPicPr>
          <p:cNvPr id="12" name="그림 11" descr="화면 캡처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0" r="-834" b="7692"/>
          <a:stretch/>
        </p:blipFill>
        <p:spPr>
          <a:xfrm>
            <a:off x="650174" y="1834592"/>
            <a:ext cx="4824536" cy="4320480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2. Member Registration</a:t>
            </a:r>
            <a:endParaRPr lang="ko-KR" altLang="en-US" dirty="0" smtClean="0"/>
          </a:p>
        </p:txBody>
      </p:sp>
      <p:sp>
        <p:nvSpPr>
          <p:cNvPr id="14" name="직사각형 13"/>
          <p:cNvSpPr/>
          <p:nvPr/>
        </p:nvSpPr>
        <p:spPr bwMode="auto">
          <a:xfrm>
            <a:off x="1436540" y="3245553"/>
            <a:ext cx="3321396" cy="239441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3" name="사각형 설명선 22"/>
          <p:cNvSpPr/>
          <p:nvPr/>
        </p:nvSpPr>
        <p:spPr bwMode="auto">
          <a:xfrm>
            <a:off x="2533231" y="3890376"/>
            <a:ext cx="2043262" cy="569884"/>
          </a:xfrm>
          <a:prstGeom prst="wedgeRectCallout">
            <a:avLst>
              <a:gd name="adj1" fmla="val -26584"/>
              <a:gd name="adj2" fmla="val 139397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① </a:t>
            </a:r>
            <a:r>
              <a:rPr lang="en-US" altLang="ko-KR" sz="1200" b="1" dirty="0" smtClean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Registration for a </a:t>
            </a:r>
            <a:r>
              <a:rPr lang="en-US" altLang="ko-KR" sz="1200" b="1" dirty="0">
                <a:solidFill>
                  <a:schemeClr val="accent2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person who don’t have ID of the university </a:t>
            </a:r>
            <a:endParaRPr lang="en-US" altLang="ko-KR" sz="1200" b="1" dirty="0" smtClean="0">
              <a:solidFill>
                <a:schemeClr val="accent2"/>
              </a:solidFill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3055170" y="5283107"/>
            <a:ext cx="1198710" cy="27888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31" name="직사각형 30"/>
          <p:cNvSpPr/>
          <p:nvPr/>
        </p:nvSpPr>
        <p:spPr bwMode="auto">
          <a:xfrm>
            <a:off x="2954430" y="5097118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5" name="사각형 설명선 14"/>
          <p:cNvSpPr/>
          <p:nvPr/>
        </p:nvSpPr>
        <p:spPr bwMode="auto">
          <a:xfrm>
            <a:off x="5440928" y="1418441"/>
            <a:ext cx="3672408" cy="648072"/>
          </a:xfrm>
          <a:prstGeom prst="wedgeRectCallout">
            <a:avLst>
              <a:gd name="adj1" fmla="val -26584"/>
              <a:gd name="adj2" fmla="val 139397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 smtClean="0">
                <a:solidFill>
                  <a:schemeClr val="accent2"/>
                </a:solidFill>
              </a:rPr>
              <a:t>②</a:t>
            </a:r>
            <a:r>
              <a:rPr lang="en-US" altLang="ko-KR" sz="1200" dirty="0" smtClean="0">
                <a:solidFill>
                  <a:schemeClr val="accent2"/>
                </a:solidFill>
              </a:rPr>
              <a:t> Please wait </a:t>
            </a:r>
            <a:r>
              <a:rPr lang="en-US" altLang="ko-KR" sz="1200" dirty="0">
                <a:solidFill>
                  <a:schemeClr val="accent2"/>
                </a:solidFill>
              </a:rPr>
              <a:t>for approval, After the submit with personal </a:t>
            </a:r>
            <a:r>
              <a:rPr lang="en-US" altLang="ko-KR" sz="1200" dirty="0" smtClean="0">
                <a:solidFill>
                  <a:schemeClr val="accent2"/>
                </a:solidFill>
              </a:rPr>
              <a:t>information </a:t>
            </a:r>
          </a:p>
        </p:txBody>
      </p:sp>
      <p:sp>
        <p:nvSpPr>
          <p:cNvPr id="16" name="직사각형 15"/>
          <p:cNvSpPr/>
          <p:nvPr/>
        </p:nvSpPr>
        <p:spPr bwMode="auto">
          <a:xfrm>
            <a:off x="5591843" y="2584349"/>
            <a:ext cx="4566693" cy="170646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8" name="직사각형 17"/>
          <p:cNvSpPr/>
          <p:nvPr/>
        </p:nvSpPr>
        <p:spPr bwMode="auto">
          <a:xfrm>
            <a:off x="5357757" y="2462904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76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18" y="994242"/>
            <a:ext cx="10004818" cy="618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3. Web Main Page</a:t>
            </a:r>
            <a:endParaRPr lang="ko-KR" altLang="en-US" dirty="0" smtClean="0"/>
          </a:p>
        </p:txBody>
      </p:sp>
      <p:sp>
        <p:nvSpPr>
          <p:cNvPr id="7" name="직사각형 6"/>
          <p:cNvSpPr/>
          <p:nvPr/>
        </p:nvSpPr>
        <p:spPr bwMode="auto">
          <a:xfrm>
            <a:off x="1869159" y="2183856"/>
            <a:ext cx="1532376" cy="139533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0" name="사각형 설명선 9"/>
          <p:cNvSpPr/>
          <p:nvPr/>
        </p:nvSpPr>
        <p:spPr bwMode="auto">
          <a:xfrm>
            <a:off x="4397896" y="994242"/>
            <a:ext cx="5120160" cy="1254258"/>
          </a:xfrm>
          <a:prstGeom prst="wedgeRectCallout">
            <a:avLst>
              <a:gd name="adj1" fmla="val -34741"/>
              <a:gd name="adj2" fmla="val 65307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① The button for the lab safety education</a:t>
            </a:r>
          </a:p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 smtClean="0">
                <a:solidFill>
                  <a:schemeClr val="accent2"/>
                </a:solidFill>
              </a:rPr>
              <a:t>②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en-US" altLang="ko-KR" sz="1200" b="1" dirty="0">
                <a:solidFill>
                  <a:schemeClr val="accent2"/>
                </a:solidFill>
              </a:rPr>
              <a:t>The button for the printing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certification</a:t>
            </a:r>
          </a:p>
          <a:p>
            <a:pPr algn="l"/>
            <a:r>
              <a:rPr lang="ko-KR" altLang="en-US" sz="1200" b="1" dirty="0" smtClean="0">
                <a:solidFill>
                  <a:schemeClr val="accent2"/>
                </a:solidFill>
              </a:rPr>
              <a:t> ③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QR </a:t>
            </a:r>
            <a:r>
              <a:rPr lang="en-US" altLang="ko-KR" sz="1200" b="1" dirty="0">
                <a:solidFill>
                  <a:schemeClr val="accent2"/>
                </a:solidFill>
              </a:rPr>
              <a:t>code for mobile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access</a:t>
            </a:r>
            <a:endParaRPr lang="ko-KR" altLang="en-US" sz="1200" dirty="0">
              <a:solidFill>
                <a:schemeClr val="accent2"/>
              </a:solidFill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1575658" y="2214658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1569923" y="3658440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1889962" y="3626970"/>
            <a:ext cx="1532376" cy="128997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4" name="직사각형 13"/>
          <p:cNvSpPr/>
          <p:nvPr/>
        </p:nvSpPr>
        <p:spPr bwMode="auto">
          <a:xfrm>
            <a:off x="8282288" y="2260423"/>
            <a:ext cx="1532376" cy="131987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5" name="직사각형 14"/>
          <p:cNvSpPr/>
          <p:nvPr/>
        </p:nvSpPr>
        <p:spPr bwMode="auto">
          <a:xfrm>
            <a:off x="7982920" y="2244161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832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80" y="1371550"/>
            <a:ext cx="8519718" cy="5745440"/>
          </a:xfrm>
          <a:prstGeom prst="rect">
            <a:avLst/>
          </a:prstGeom>
        </p:spPr>
      </p:pic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440" y="1878807"/>
            <a:ext cx="3602104" cy="2696838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4. Lab Safety Education</a:t>
            </a:r>
            <a:r>
              <a:rPr lang="ko-KR" altLang="en-US" dirty="0" smtClean="0"/>
              <a:t> </a:t>
            </a:r>
            <a:r>
              <a:rPr lang="en-US" altLang="ko-KR" dirty="0" smtClean="0"/>
              <a:t>Choice</a:t>
            </a:r>
            <a:r>
              <a:rPr lang="ko-KR" altLang="en-US" dirty="0" smtClean="0"/>
              <a:t> </a:t>
            </a:r>
            <a:r>
              <a:rPr lang="en-US" altLang="ko-KR" dirty="0" smtClean="0"/>
              <a:t>Course</a:t>
            </a:r>
            <a:endParaRPr lang="ko-KR" altLang="en-US" dirty="0" smtClean="0"/>
          </a:p>
        </p:txBody>
      </p:sp>
      <p:sp>
        <p:nvSpPr>
          <p:cNvPr id="8" name="직사각형 7"/>
          <p:cNvSpPr/>
          <p:nvPr/>
        </p:nvSpPr>
        <p:spPr bwMode="auto">
          <a:xfrm>
            <a:off x="1963986" y="2471081"/>
            <a:ext cx="2001862" cy="22804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5" name="직사각형 14"/>
          <p:cNvSpPr/>
          <p:nvPr/>
        </p:nvSpPr>
        <p:spPr bwMode="auto">
          <a:xfrm flipH="1">
            <a:off x="3829676" y="6235030"/>
            <a:ext cx="2584443" cy="5760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cxnSp>
        <p:nvCxnSpPr>
          <p:cNvPr id="25" name="직선 화살표 연결선 24"/>
          <p:cNvCxnSpPr/>
          <p:nvPr/>
        </p:nvCxnSpPr>
        <p:spPr bwMode="auto">
          <a:xfrm flipV="1">
            <a:off x="6386681" y="5082902"/>
            <a:ext cx="407889" cy="1169568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직사각형 23"/>
          <p:cNvSpPr/>
          <p:nvPr/>
        </p:nvSpPr>
        <p:spPr bwMode="auto">
          <a:xfrm>
            <a:off x="6702152" y="2314778"/>
            <a:ext cx="360040" cy="182016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cxnSp>
        <p:nvCxnSpPr>
          <p:cNvPr id="27" name="직선 화살표 연결선 26"/>
          <p:cNvCxnSpPr/>
          <p:nvPr/>
        </p:nvCxnSpPr>
        <p:spPr bwMode="auto">
          <a:xfrm>
            <a:off x="7070348" y="3888751"/>
            <a:ext cx="927948" cy="413965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직사각형 13"/>
          <p:cNvSpPr/>
          <p:nvPr/>
        </p:nvSpPr>
        <p:spPr bwMode="auto">
          <a:xfrm>
            <a:off x="7782272" y="4302716"/>
            <a:ext cx="682137" cy="22359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8" name="직사각형 17"/>
          <p:cNvSpPr/>
          <p:nvPr/>
        </p:nvSpPr>
        <p:spPr bwMode="auto">
          <a:xfrm>
            <a:off x="1755701" y="2314778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783329" y="5458744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7566248" y="4244270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5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6" name="사각형 설명선 25"/>
          <p:cNvSpPr/>
          <p:nvPr/>
        </p:nvSpPr>
        <p:spPr bwMode="auto">
          <a:xfrm>
            <a:off x="24954" y="3218387"/>
            <a:ext cx="3570475" cy="1792585"/>
          </a:xfrm>
          <a:prstGeom prst="wedgeRectCallout">
            <a:avLst>
              <a:gd name="adj1" fmla="val 28514"/>
              <a:gd name="adj2" fmla="val -74142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① </a:t>
            </a:r>
            <a:r>
              <a:rPr lang="en-US" altLang="ko-KR" sz="1200" b="1" dirty="0">
                <a:solidFill>
                  <a:schemeClr val="accent2"/>
                </a:solidFill>
              </a:rPr>
              <a:t>Select the education</a:t>
            </a:r>
          </a:p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ko-KR" altLang="ko-KR" sz="1200" b="1" dirty="0">
                <a:solidFill>
                  <a:schemeClr val="accent2"/>
                </a:solidFill>
              </a:rPr>
              <a:t>②</a:t>
            </a:r>
            <a:r>
              <a:rPr lang="en-US" altLang="ko-KR" sz="1200" b="1" dirty="0">
                <a:solidFill>
                  <a:schemeClr val="accent2"/>
                </a:solidFill>
              </a:rPr>
              <a:t> Choose the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language(English)</a:t>
            </a:r>
            <a:endParaRPr lang="en-US" altLang="ko-KR" sz="1200" b="1" dirty="0">
              <a:solidFill>
                <a:schemeClr val="accent2"/>
              </a:solidFill>
            </a:endParaRPr>
          </a:p>
          <a:p>
            <a:pPr algn="l"/>
            <a:r>
              <a:rPr lang="ko-KR" altLang="en-US" sz="1200" b="1" dirty="0">
                <a:solidFill>
                  <a:schemeClr val="accent2"/>
                </a:solidFill>
              </a:rPr>
              <a:t> ③ </a:t>
            </a:r>
            <a:r>
              <a:rPr lang="en-US" altLang="ko-KR" sz="1200" b="1" dirty="0">
                <a:solidFill>
                  <a:schemeClr val="accent2"/>
                </a:solidFill>
              </a:rPr>
              <a:t>Choose the location of </a:t>
            </a:r>
            <a:r>
              <a:rPr lang="en-US" altLang="ko-KR" sz="1200" b="1" dirty="0" err="1">
                <a:solidFill>
                  <a:schemeClr val="accent2"/>
                </a:solidFill>
              </a:rPr>
              <a:t>labortory</a:t>
            </a:r>
            <a:endParaRPr lang="en-US" altLang="ko-KR" sz="1200" b="1" dirty="0">
              <a:solidFill>
                <a:schemeClr val="accent2"/>
              </a:solidFill>
            </a:endParaRPr>
          </a:p>
          <a:p>
            <a:pPr algn="l"/>
            <a:r>
              <a:rPr lang="ko-KR" altLang="en-US" sz="1200" b="1" dirty="0">
                <a:solidFill>
                  <a:schemeClr val="accent2"/>
                </a:solidFill>
              </a:rPr>
              <a:t> ④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select </a:t>
            </a:r>
            <a:r>
              <a:rPr lang="en-US" altLang="ko-KR" sz="1200" b="1" dirty="0">
                <a:solidFill>
                  <a:schemeClr val="accent2"/>
                </a:solidFill>
              </a:rPr>
              <a:t>the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course(6SY</a:t>
            </a:r>
          </a:p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   (REQUIRED 4 + SELECT 2)</a:t>
            </a:r>
            <a:endParaRPr lang="en-US" altLang="ko-KR" sz="1200" b="1" dirty="0">
              <a:solidFill>
                <a:schemeClr val="accent2"/>
              </a:solidFill>
            </a:endParaRPr>
          </a:p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ko-KR" altLang="en-US" sz="1200" b="1" dirty="0">
                <a:solidFill>
                  <a:schemeClr val="accent2"/>
                </a:solidFill>
              </a:rPr>
              <a:t>⑤ </a:t>
            </a:r>
            <a:r>
              <a:rPr lang="en-US" altLang="ko-KR" sz="1200" b="1" dirty="0">
                <a:solidFill>
                  <a:schemeClr val="accent2"/>
                </a:solidFill>
              </a:rPr>
              <a:t>save</a:t>
            </a:r>
            <a:endParaRPr lang="ko-KR" altLang="en-US" sz="1200" dirty="0">
              <a:solidFill>
                <a:schemeClr val="accent2"/>
              </a:solidFill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3533800" y="4516061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 flipH="1">
            <a:off x="3749824" y="4634322"/>
            <a:ext cx="2664296" cy="52399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9" name="직사각형 28"/>
          <p:cNvSpPr/>
          <p:nvPr/>
        </p:nvSpPr>
        <p:spPr bwMode="auto">
          <a:xfrm flipH="1">
            <a:off x="3028568" y="5546799"/>
            <a:ext cx="4249647" cy="52399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30" name="직사각형 29"/>
          <p:cNvSpPr/>
          <p:nvPr/>
        </p:nvSpPr>
        <p:spPr bwMode="auto">
          <a:xfrm>
            <a:off x="3595430" y="6095410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4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025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65" y="1169641"/>
            <a:ext cx="7056784" cy="4307963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5. </a:t>
            </a:r>
            <a:r>
              <a:rPr lang="en-US" altLang="ko-KR" dirty="0"/>
              <a:t>Lab Safety Education</a:t>
            </a:r>
            <a:r>
              <a:rPr lang="ko-KR" altLang="en-US" dirty="0"/>
              <a:t> </a:t>
            </a:r>
            <a:r>
              <a:rPr lang="en-US" altLang="ko-KR" dirty="0" smtClean="0"/>
              <a:t>Watching</a:t>
            </a:r>
            <a:r>
              <a:rPr lang="ko-KR" altLang="en-US" dirty="0" smtClean="0"/>
              <a:t> </a:t>
            </a:r>
            <a:r>
              <a:rPr lang="en-US" altLang="ko-KR" dirty="0" smtClean="0"/>
              <a:t>Course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 bwMode="auto">
          <a:xfrm flipV="1">
            <a:off x="6389260" y="3832479"/>
            <a:ext cx="721707" cy="21602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7" name="직사각형 6"/>
          <p:cNvSpPr/>
          <p:nvPr/>
        </p:nvSpPr>
        <p:spPr bwMode="auto">
          <a:xfrm>
            <a:off x="6252861" y="3696912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8" name="사각형 설명선 7"/>
          <p:cNvSpPr/>
          <p:nvPr/>
        </p:nvSpPr>
        <p:spPr bwMode="auto">
          <a:xfrm>
            <a:off x="6040290" y="3213592"/>
            <a:ext cx="1958006" cy="403160"/>
          </a:xfrm>
          <a:prstGeom prst="wedgeRectCallout">
            <a:avLst>
              <a:gd name="adj1" fmla="val 4102"/>
              <a:gd name="adj2" fmla="val 102372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 ① Watching the course</a:t>
            </a:r>
            <a:endParaRPr lang="ko-KR" altLang="en-US" sz="1200" dirty="0" smtClean="0">
              <a:solidFill>
                <a:schemeClr val="accent2"/>
              </a:solidFill>
            </a:endParaRP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151" y="4127725"/>
            <a:ext cx="3888422" cy="2594803"/>
          </a:xfrm>
          <a:prstGeom prst="rect">
            <a:avLst/>
          </a:prstGeom>
        </p:spPr>
      </p:pic>
      <p:sp>
        <p:nvSpPr>
          <p:cNvPr id="10" name="사각형 설명선 9"/>
          <p:cNvSpPr/>
          <p:nvPr/>
        </p:nvSpPr>
        <p:spPr bwMode="auto">
          <a:xfrm>
            <a:off x="4787571" y="4069988"/>
            <a:ext cx="1873580" cy="403160"/>
          </a:xfrm>
          <a:prstGeom prst="wedgeRectCallout">
            <a:avLst>
              <a:gd name="adj1" fmla="val 4102"/>
              <a:gd name="adj2" fmla="val 102372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>
                <a:solidFill>
                  <a:schemeClr val="accent2"/>
                </a:solidFill>
              </a:rPr>
              <a:t>②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Changing the Course</a:t>
            </a:r>
            <a:endParaRPr lang="ko-KR" altLang="en-US" sz="1200" dirty="0" smtClean="0">
              <a:solidFill>
                <a:schemeClr val="accent2"/>
              </a:solidFill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5203325" y="4539258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934" y="4570433"/>
            <a:ext cx="3490252" cy="263605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0313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07" y="1023492"/>
            <a:ext cx="9078592" cy="6144482"/>
          </a:xfrm>
          <a:prstGeom prst="rect">
            <a:avLst/>
          </a:prstGeom>
        </p:spPr>
      </p:pic>
      <p:pic>
        <p:nvPicPr>
          <p:cNvPr id="22" name="그림 21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440" y="1878807"/>
            <a:ext cx="3602104" cy="2696838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6. Fire </a:t>
            </a:r>
            <a:r>
              <a:rPr lang="en-US" altLang="ko-KR" dirty="0"/>
              <a:t>Safety Education</a:t>
            </a:r>
            <a:r>
              <a:rPr lang="ko-KR" altLang="en-US" dirty="0"/>
              <a:t> </a:t>
            </a:r>
            <a:r>
              <a:rPr lang="en-US" altLang="ko-KR" dirty="0"/>
              <a:t>Choice</a:t>
            </a:r>
            <a:r>
              <a:rPr lang="ko-KR" altLang="en-US" dirty="0"/>
              <a:t> </a:t>
            </a:r>
            <a:r>
              <a:rPr lang="en-US" altLang="ko-KR" dirty="0" smtClean="0"/>
              <a:t>Course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 bwMode="auto">
          <a:xfrm>
            <a:off x="1270694" y="2229046"/>
            <a:ext cx="1831058" cy="22804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5" name="직사각형 14"/>
          <p:cNvSpPr/>
          <p:nvPr/>
        </p:nvSpPr>
        <p:spPr bwMode="auto">
          <a:xfrm flipH="1">
            <a:off x="3829676" y="6163022"/>
            <a:ext cx="2584443" cy="5760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cxnSp>
        <p:nvCxnSpPr>
          <p:cNvPr id="25" name="직선 화살표 연결선 24"/>
          <p:cNvCxnSpPr/>
          <p:nvPr/>
        </p:nvCxnSpPr>
        <p:spPr bwMode="auto">
          <a:xfrm flipV="1">
            <a:off x="6386681" y="5082902"/>
            <a:ext cx="407889" cy="1169568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직사각형 23"/>
          <p:cNvSpPr/>
          <p:nvPr/>
        </p:nvSpPr>
        <p:spPr bwMode="auto">
          <a:xfrm>
            <a:off x="6702152" y="2314778"/>
            <a:ext cx="360040" cy="182016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cxnSp>
        <p:nvCxnSpPr>
          <p:cNvPr id="27" name="직선 화살표 연결선 26"/>
          <p:cNvCxnSpPr/>
          <p:nvPr/>
        </p:nvCxnSpPr>
        <p:spPr bwMode="auto">
          <a:xfrm>
            <a:off x="7070348" y="3888751"/>
            <a:ext cx="927948" cy="413965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직사각형 13"/>
          <p:cNvSpPr/>
          <p:nvPr/>
        </p:nvSpPr>
        <p:spPr bwMode="auto">
          <a:xfrm>
            <a:off x="7782272" y="4302716"/>
            <a:ext cx="682137" cy="22359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8" name="직사각형 17"/>
          <p:cNvSpPr/>
          <p:nvPr/>
        </p:nvSpPr>
        <p:spPr bwMode="auto">
          <a:xfrm>
            <a:off x="1162682" y="2050440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783329" y="5458744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7566248" y="4244270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5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6" name="사각형 설명선 25"/>
          <p:cNvSpPr/>
          <p:nvPr/>
        </p:nvSpPr>
        <p:spPr bwMode="auto">
          <a:xfrm>
            <a:off x="39004" y="2975403"/>
            <a:ext cx="3556425" cy="1792585"/>
          </a:xfrm>
          <a:prstGeom prst="wedgeRectCallout">
            <a:avLst>
              <a:gd name="adj1" fmla="val 28514"/>
              <a:gd name="adj2" fmla="val -74142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① Select the education</a:t>
            </a:r>
          </a:p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 smtClean="0">
                <a:solidFill>
                  <a:schemeClr val="accent2"/>
                </a:solidFill>
              </a:rPr>
              <a:t>②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Choose the language</a:t>
            </a:r>
          </a:p>
          <a:p>
            <a:pPr algn="l"/>
            <a:r>
              <a:rPr lang="ko-KR" altLang="en-US" sz="1200" b="1" dirty="0" smtClean="0">
                <a:solidFill>
                  <a:schemeClr val="accent2"/>
                </a:solidFill>
              </a:rPr>
              <a:t> ③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Choose the location of </a:t>
            </a:r>
            <a:r>
              <a:rPr lang="en-US" altLang="ko-KR" sz="1200" b="1" dirty="0" err="1" smtClean="0">
                <a:solidFill>
                  <a:schemeClr val="accent2"/>
                </a:solidFill>
              </a:rPr>
              <a:t>labortory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ko-KR" altLang="en-US" sz="1200" b="1" dirty="0" smtClean="0">
                <a:solidFill>
                  <a:schemeClr val="accent2"/>
                </a:solidFill>
              </a:rPr>
              <a:t> ④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After Choosing the course, select the course</a:t>
            </a:r>
          </a:p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⑤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save</a:t>
            </a:r>
            <a:endParaRPr lang="ko-KR" altLang="en-US" sz="1200" dirty="0" smtClean="0">
              <a:solidFill>
                <a:schemeClr val="accent2"/>
              </a:solidFill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3533800" y="4516061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 flipH="1">
            <a:off x="3749824" y="4634322"/>
            <a:ext cx="2664296" cy="52399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9" name="직사각형 28"/>
          <p:cNvSpPr/>
          <p:nvPr/>
        </p:nvSpPr>
        <p:spPr bwMode="auto">
          <a:xfrm flipH="1">
            <a:off x="3028568" y="5546799"/>
            <a:ext cx="4249647" cy="52399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30" name="직사각형 29"/>
          <p:cNvSpPr/>
          <p:nvPr/>
        </p:nvSpPr>
        <p:spPr bwMode="auto">
          <a:xfrm>
            <a:off x="3595430" y="6095410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4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877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12" y="1534009"/>
            <a:ext cx="6484189" cy="2900821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7. Fire </a:t>
            </a:r>
            <a:r>
              <a:rPr lang="en-US" altLang="ko-KR" dirty="0"/>
              <a:t>Safety Education</a:t>
            </a:r>
            <a:r>
              <a:rPr lang="ko-KR" altLang="en-US" dirty="0"/>
              <a:t> </a:t>
            </a:r>
            <a:r>
              <a:rPr lang="en-US" altLang="ko-KR" dirty="0"/>
              <a:t>Watching</a:t>
            </a:r>
            <a:r>
              <a:rPr lang="ko-KR" altLang="en-US" dirty="0"/>
              <a:t> </a:t>
            </a:r>
            <a:r>
              <a:rPr lang="en-US" altLang="ko-KR" dirty="0"/>
              <a:t>Course</a:t>
            </a:r>
            <a:endParaRPr lang="ko-KR" altLang="en-US" dirty="0" smtClean="0"/>
          </a:p>
        </p:txBody>
      </p:sp>
      <p:sp>
        <p:nvSpPr>
          <p:cNvPr id="14" name="직사각형 13"/>
          <p:cNvSpPr/>
          <p:nvPr/>
        </p:nvSpPr>
        <p:spPr bwMode="auto">
          <a:xfrm flipV="1">
            <a:off x="6389260" y="3832479"/>
            <a:ext cx="721707" cy="21602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7" name="직사각형 6"/>
          <p:cNvSpPr/>
          <p:nvPr/>
        </p:nvSpPr>
        <p:spPr bwMode="auto">
          <a:xfrm>
            <a:off x="6252861" y="3696912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8" name="사각형 설명선 7"/>
          <p:cNvSpPr/>
          <p:nvPr/>
        </p:nvSpPr>
        <p:spPr bwMode="auto">
          <a:xfrm>
            <a:off x="6040290" y="3213592"/>
            <a:ext cx="1741981" cy="403160"/>
          </a:xfrm>
          <a:prstGeom prst="wedgeRectCallout">
            <a:avLst>
              <a:gd name="adj1" fmla="val 4102"/>
              <a:gd name="adj2" fmla="val 102372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 ① Taking the course</a:t>
            </a:r>
            <a:endParaRPr lang="ko-KR" altLang="en-US" sz="1200" dirty="0" smtClean="0">
              <a:solidFill>
                <a:schemeClr val="accent2"/>
              </a:solidFill>
            </a:endParaRPr>
          </a:p>
        </p:txBody>
      </p:sp>
      <p:pic>
        <p:nvPicPr>
          <p:cNvPr id="2" name="그림 1" descr="화면 캡처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873" y="4201582"/>
            <a:ext cx="3461137" cy="229733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412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728" y="978446"/>
            <a:ext cx="7054633" cy="5488563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8. Evaluation</a:t>
            </a:r>
            <a:endParaRPr lang="ko-KR" altLang="en-US" dirty="0" smtClean="0"/>
          </a:p>
        </p:txBody>
      </p:sp>
      <p:sp>
        <p:nvSpPr>
          <p:cNvPr id="4" name="직사각형 3"/>
          <p:cNvSpPr/>
          <p:nvPr/>
        </p:nvSpPr>
        <p:spPr bwMode="auto">
          <a:xfrm flipH="1">
            <a:off x="8657699" y="3480554"/>
            <a:ext cx="871651" cy="239443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5" name="직사각형 4"/>
          <p:cNvSpPr/>
          <p:nvPr/>
        </p:nvSpPr>
        <p:spPr bwMode="auto">
          <a:xfrm>
            <a:off x="6668520" y="5874990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6" name="사각형 설명선 5"/>
          <p:cNvSpPr/>
          <p:nvPr/>
        </p:nvSpPr>
        <p:spPr bwMode="auto">
          <a:xfrm>
            <a:off x="5234498" y="3930774"/>
            <a:ext cx="3408572" cy="1336879"/>
          </a:xfrm>
          <a:prstGeom prst="wedgeRectCallout">
            <a:avLst>
              <a:gd name="adj1" fmla="val -13067"/>
              <a:gd name="adj2" fmla="val 100650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① After the finish taking every course</a:t>
            </a:r>
            <a:r>
              <a:rPr lang="ko-KR" altLang="en-US" sz="1200" b="1" dirty="0" smtClean="0">
                <a:solidFill>
                  <a:schemeClr val="accent2"/>
                </a:solidFill>
              </a:rPr>
              <a:t> </a:t>
            </a:r>
            <a:endParaRPr lang="en-US" altLang="ko-KR" sz="1200" b="1" dirty="0" smtClean="0">
              <a:solidFill>
                <a:schemeClr val="accent2"/>
              </a:solidFill>
            </a:endParaRPr>
          </a:p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 smtClean="0">
                <a:solidFill>
                  <a:schemeClr val="accent2"/>
                </a:solidFill>
              </a:rPr>
              <a:t>②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Click the evaluation button and then take </a:t>
            </a:r>
          </a:p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    the test</a:t>
            </a:r>
          </a:p>
          <a:p>
            <a:pPr algn="l"/>
            <a:r>
              <a:rPr lang="en-US" altLang="ko-KR" sz="1200" b="1" dirty="0">
                <a:solidFill>
                  <a:schemeClr val="accent2"/>
                </a:solidFill>
              </a:rPr>
              <a:t> 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   (If you have 6 collect answers of 10, the evaluation will be finished)</a:t>
            </a:r>
            <a:endParaRPr lang="ko-KR" altLang="en-US" sz="1200" dirty="0" smtClean="0">
              <a:solidFill>
                <a:schemeClr val="accent2"/>
              </a:solidFill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8381083" y="3138686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pic>
        <p:nvPicPr>
          <p:cNvPr id="10" name="그림 9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461" y="3722727"/>
            <a:ext cx="3710958" cy="27917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65350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10" y="1379160"/>
            <a:ext cx="7363734" cy="3657362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/>
        </p:nvSpPr>
        <p:spPr>
          <a:xfrm>
            <a:off x="404778" y="176188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 kern="12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9</a:t>
            </a:r>
            <a:r>
              <a:rPr lang="en-US" altLang="ko-KR" dirty="0" smtClean="0"/>
              <a:t>. Printing Certification</a:t>
            </a:r>
            <a:endParaRPr lang="ko-KR" altLang="en-US" dirty="0" smtClean="0"/>
          </a:p>
        </p:txBody>
      </p:sp>
      <p:sp>
        <p:nvSpPr>
          <p:cNvPr id="10" name="직사각형 9"/>
          <p:cNvSpPr/>
          <p:nvPr/>
        </p:nvSpPr>
        <p:spPr bwMode="auto">
          <a:xfrm flipV="1">
            <a:off x="1949624" y="4448788"/>
            <a:ext cx="1728192" cy="27407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5" name="직사각형 4"/>
          <p:cNvSpPr/>
          <p:nvPr/>
        </p:nvSpPr>
        <p:spPr bwMode="auto">
          <a:xfrm>
            <a:off x="1949624" y="1410494"/>
            <a:ext cx="1080120" cy="216024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F8F8F8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7" name="직사각형 16"/>
          <p:cNvSpPr/>
          <p:nvPr/>
        </p:nvSpPr>
        <p:spPr bwMode="auto">
          <a:xfrm flipV="1">
            <a:off x="7109930" y="4113639"/>
            <a:ext cx="600742" cy="16881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19" name="직사각형 18"/>
          <p:cNvSpPr/>
          <p:nvPr/>
        </p:nvSpPr>
        <p:spPr bwMode="auto">
          <a:xfrm>
            <a:off x="8043672" y="6595070"/>
            <a:ext cx="458680" cy="216024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1" name="직사각형 20"/>
          <p:cNvSpPr/>
          <p:nvPr/>
        </p:nvSpPr>
        <p:spPr bwMode="auto">
          <a:xfrm>
            <a:off x="8514342" y="6211978"/>
            <a:ext cx="60018" cy="1440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" name="직사각형 1"/>
          <p:cNvSpPr/>
          <p:nvPr/>
        </p:nvSpPr>
        <p:spPr bwMode="auto">
          <a:xfrm>
            <a:off x="8182593" y="5058532"/>
            <a:ext cx="319759" cy="88765"/>
          </a:xfrm>
          <a:prstGeom prst="rect">
            <a:avLst/>
          </a:prstGeom>
          <a:solidFill>
            <a:srgbClr val="F8F8F8"/>
          </a:solidFill>
          <a:ln w="6350" cap="flat" cmpd="sng" algn="ctr">
            <a:solidFill>
              <a:srgbClr val="F8F8F8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0" name="직사각형 19"/>
          <p:cNvSpPr/>
          <p:nvPr/>
        </p:nvSpPr>
        <p:spPr bwMode="auto">
          <a:xfrm>
            <a:off x="7350224" y="5058532"/>
            <a:ext cx="319759" cy="88765"/>
          </a:xfrm>
          <a:prstGeom prst="rect">
            <a:avLst/>
          </a:prstGeom>
          <a:solidFill>
            <a:srgbClr val="F8F8F8"/>
          </a:solidFill>
          <a:ln w="6350" cap="flat" cmpd="sng" algn="ctr">
            <a:solidFill>
              <a:srgbClr val="F8F8F8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2" name="직사각형 21"/>
          <p:cNvSpPr/>
          <p:nvPr/>
        </p:nvSpPr>
        <p:spPr bwMode="auto">
          <a:xfrm>
            <a:off x="9222432" y="5569958"/>
            <a:ext cx="864096" cy="88765"/>
          </a:xfrm>
          <a:prstGeom prst="rect">
            <a:avLst/>
          </a:prstGeom>
          <a:solidFill>
            <a:srgbClr val="F8F8F8"/>
          </a:solidFill>
          <a:ln w="6350" cap="flat" cmpd="sng" algn="ctr">
            <a:solidFill>
              <a:srgbClr val="F8F8F8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3" name="직사각형 22"/>
          <p:cNvSpPr/>
          <p:nvPr/>
        </p:nvSpPr>
        <p:spPr bwMode="auto">
          <a:xfrm>
            <a:off x="340816" y="4038786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 flipV="1">
            <a:off x="547084" y="4231282"/>
            <a:ext cx="1208244" cy="33732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1pPr>
            <a:lvl2pPr marL="4572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2pPr>
            <a:lvl3pPr marL="9144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3pPr>
            <a:lvl4pPr marL="13716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4pPr>
            <a:lvl5pPr marL="1828800" algn="ctr" rtl="0" fontAlgn="base" latinLnBrk="1">
              <a:spcBef>
                <a:spcPct val="50000"/>
              </a:spcBef>
              <a:spcAft>
                <a:spcPct val="0"/>
              </a:spcAft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900" kern="1200">
                <a:solidFill>
                  <a:schemeClr val="tx1"/>
                </a:solidFill>
                <a:latin typeface="Arial" charset="0"/>
                <a:ea typeface="돋움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dirty="0" smtClean="0"/>
          </a:p>
        </p:txBody>
      </p:sp>
      <p:sp>
        <p:nvSpPr>
          <p:cNvPr id="25" name="직사각형 24"/>
          <p:cNvSpPr/>
          <p:nvPr/>
        </p:nvSpPr>
        <p:spPr bwMode="auto">
          <a:xfrm>
            <a:off x="1864802" y="4226659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6953521" y="3930774"/>
            <a:ext cx="216024" cy="216024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1" dirty="0" smtClean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sz="1000" b="1" dirty="0" smtClean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7" name="사각형 설명선 26"/>
          <p:cNvSpPr/>
          <p:nvPr/>
        </p:nvSpPr>
        <p:spPr bwMode="auto">
          <a:xfrm>
            <a:off x="6006386" y="2498250"/>
            <a:ext cx="3408572" cy="995011"/>
          </a:xfrm>
          <a:prstGeom prst="wedgeRectCallout">
            <a:avLst>
              <a:gd name="adj1" fmla="val -13067"/>
              <a:gd name="adj2" fmla="val 100650"/>
            </a:avLst>
          </a:prstGeom>
          <a:solidFill>
            <a:srgbClr val="FFC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① Click the menu</a:t>
            </a:r>
          </a:p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 smtClean="0">
                <a:solidFill>
                  <a:schemeClr val="accent2"/>
                </a:solidFill>
              </a:rPr>
              <a:t>②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Click check box for the education </a:t>
            </a:r>
          </a:p>
          <a:p>
            <a:pPr algn="l"/>
            <a:r>
              <a:rPr lang="en-US" altLang="ko-KR" sz="1200" b="1" dirty="0" smtClean="0">
                <a:solidFill>
                  <a:schemeClr val="accent2"/>
                </a:solidFill>
              </a:rPr>
              <a:t> </a:t>
            </a:r>
            <a:r>
              <a:rPr lang="ko-KR" altLang="ko-KR" sz="1200" b="1" dirty="0" smtClean="0">
                <a:solidFill>
                  <a:schemeClr val="accent2"/>
                </a:solidFill>
              </a:rPr>
              <a:t>③</a:t>
            </a:r>
            <a:r>
              <a:rPr lang="en-US" altLang="ko-KR" sz="1200" b="1" dirty="0" smtClean="0">
                <a:solidFill>
                  <a:schemeClr val="accent2"/>
                </a:solidFill>
              </a:rPr>
              <a:t> Print the certificate</a:t>
            </a:r>
            <a:endParaRPr lang="ko-KR" altLang="en-US" sz="1200" dirty="0" smtClean="0">
              <a:solidFill>
                <a:schemeClr val="accent2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2342" y="4354459"/>
            <a:ext cx="3440020" cy="2546007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06974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sz="1000" dirty="0" smtClean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돋움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54685</TotalTime>
  <Words>621</Words>
  <Application>Microsoft Office PowerPoint</Application>
  <PresentationFormat>사용자 지정</PresentationFormat>
  <Paragraphs>150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20</vt:i4>
      </vt:variant>
    </vt:vector>
  </HeadingPairs>
  <TitlesOfParts>
    <vt:vector size="30" baseType="lpstr">
      <vt:lpstr>HY견고딕</vt:lpstr>
      <vt:lpstr>굴림</vt:lpstr>
      <vt:lpstr>돋움</vt:lpstr>
      <vt:lpstr>돋움체</vt:lpstr>
      <vt:lpstr>맑은 고딕</vt:lpstr>
      <vt:lpstr>Arial</vt:lpstr>
      <vt:lpstr>Trebuchet MS</vt:lpstr>
      <vt:lpstr>1_기본 디자인</vt:lpstr>
      <vt:lpstr>디자인 사용자 지정</vt:lpstr>
      <vt:lpstr>1_디자인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Nexgen Associates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user</cp:lastModifiedBy>
  <cp:revision>4791</cp:revision>
  <cp:lastPrinted>2002-08-27T01:57:16Z</cp:lastPrinted>
  <dcterms:created xsi:type="dcterms:W3CDTF">2000-03-25T02:49:00Z</dcterms:created>
  <dcterms:modified xsi:type="dcterms:W3CDTF">2022-03-02T07:13:22Z</dcterms:modified>
</cp:coreProperties>
</file>