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0" autoAdjust="0"/>
    <p:restoredTop sz="94660"/>
  </p:normalViewPr>
  <p:slideViewPr>
    <p:cSldViewPr snapToGrid="0">
      <p:cViewPr varScale="1">
        <p:scale>
          <a:sx n="52" d="100"/>
          <a:sy n="52" d="100"/>
        </p:scale>
        <p:origin x="27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E180A-FD52-4A7E-887B-F51C14941DCE}" type="datetimeFigureOut">
              <a:rPr lang="ko-KR" altLang="en-US" smtClean="0"/>
              <a:t>2016-11-16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40F8B-43CE-4BCF-BC3C-221112410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7042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E180A-FD52-4A7E-887B-F51C14941DCE}" type="datetimeFigureOut">
              <a:rPr lang="ko-KR" altLang="en-US" smtClean="0"/>
              <a:t>2016-11-16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40F8B-43CE-4BCF-BC3C-221112410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4898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E180A-FD52-4A7E-887B-F51C14941DCE}" type="datetimeFigureOut">
              <a:rPr lang="ko-KR" altLang="en-US" smtClean="0"/>
              <a:t>2016-11-16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40F8B-43CE-4BCF-BC3C-221112410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095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E180A-FD52-4A7E-887B-F51C14941DCE}" type="datetimeFigureOut">
              <a:rPr lang="ko-KR" altLang="en-US" smtClean="0"/>
              <a:t>2016-11-16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40F8B-43CE-4BCF-BC3C-221112410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5611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E180A-FD52-4A7E-887B-F51C14941DCE}" type="datetimeFigureOut">
              <a:rPr lang="ko-KR" altLang="en-US" smtClean="0"/>
              <a:t>2016-11-16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40F8B-43CE-4BCF-BC3C-221112410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2995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E180A-FD52-4A7E-887B-F51C14941DCE}" type="datetimeFigureOut">
              <a:rPr lang="ko-KR" altLang="en-US" smtClean="0"/>
              <a:t>2016-11-16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40F8B-43CE-4BCF-BC3C-221112410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7464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E180A-FD52-4A7E-887B-F51C14941DCE}" type="datetimeFigureOut">
              <a:rPr lang="ko-KR" altLang="en-US" smtClean="0"/>
              <a:t>2016-11-16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40F8B-43CE-4BCF-BC3C-221112410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7758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E180A-FD52-4A7E-887B-F51C14941DCE}" type="datetimeFigureOut">
              <a:rPr lang="ko-KR" altLang="en-US" smtClean="0"/>
              <a:t>2016-11-16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40F8B-43CE-4BCF-BC3C-221112410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4693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E180A-FD52-4A7E-887B-F51C14941DCE}" type="datetimeFigureOut">
              <a:rPr lang="ko-KR" altLang="en-US" smtClean="0"/>
              <a:t>2016-11-16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40F8B-43CE-4BCF-BC3C-221112410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4992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E180A-FD52-4A7E-887B-F51C14941DCE}" type="datetimeFigureOut">
              <a:rPr lang="ko-KR" altLang="en-US" smtClean="0"/>
              <a:t>2016-11-16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40F8B-43CE-4BCF-BC3C-221112410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4574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E180A-FD52-4A7E-887B-F51C14941DCE}" type="datetimeFigureOut">
              <a:rPr lang="ko-KR" altLang="en-US" smtClean="0"/>
              <a:t>2016-11-16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40F8B-43CE-4BCF-BC3C-221112410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3845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E180A-FD52-4A7E-887B-F51C14941DCE}" type="datetimeFigureOut">
              <a:rPr lang="ko-KR" altLang="en-US" smtClean="0"/>
              <a:t>2016-11-16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40F8B-43CE-4BCF-BC3C-221112410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2466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569" r="9030" b="10689"/>
          <a:stretch/>
        </p:blipFill>
        <p:spPr>
          <a:xfrm>
            <a:off x="6476479" y="3615863"/>
            <a:ext cx="6325121" cy="60769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0840" y="635893"/>
            <a:ext cx="2369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2">
                    <a:lumMod val="50000"/>
                  </a:schemeClr>
                </a:solidFill>
                <a:latin typeface="배달의민족 한나는 열한살" panose="020B0600000101010101" pitchFamily="50" charset="-127"/>
                <a:ea typeface="배달의민족 한나는 열한살" panose="020B0600000101010101" pitchFamily="50" charset="-127"/>
                <a:cs typeface="THE삐끗삐끗" panose="02020503020101020101" pitchFamily="18" charset="-127"/>
              </a:rPr>
              <a:t>한양대학교 </a:t>
            </a:r>
            <a:r>
              <a:rPr lang="ko-KR" altLang="en-US" sz="2400" dirty="0" err="1">
                <a:solidFill>
                  <a:schemeClr val="bg2">
                    <a:lumMod val="50000"/>
                  </a:schemeClr>
                </a:solidFill>
                <a:latin typeface="배달의민족 한나는 열한살" panose="020B0600000101010101" pitchFamily="50" charset="-127"/>
                <a:ea typeface="배달의민족 한나는 열한살" panose="020B0600000101010101" pitchFamily="50" charset="-127"/>
                <a:cs typeface="THE삐끗삐끗" panose="02020503020101020101" pitchFamily="18" charset="-127"/>
              </a:rPr>
              <a:t>국제처</a:t>
            </a:r>
            <a:endParaRPr lang="ko-KR" altLang="en-US" sz="2400" dirty="0">
              <a:solidFill>
                <a:schemeClr val="bg2">
                  <a:lumMod val="50000"/>
                </a:schemeClr>
              </a:solidFill>
              <a:latin typeface="배달의민족 한나는 열한살" panose="020B0600000101010101" pitchFamily="50" charset="-127"/>
              <a:ea typeface="배달의민족 한나는 열한살" panose="020B0600000101010101" pitchFamily="50" charset="-127"/>
              <a:cs typeface="THE삐끗삐끗" panose="0202050302010102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62945" y="1266517"/>
            <a:ext cx="102451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2016 </a:t>
            </a:r>
            <a:r>
              <a:rPr lang="ko-KR" altLang="en-US" sz="40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동계 해외대학 </a:t>
            </a:r>
            <a:r>
              <a:rPr lang="en-US" altLang="ko-KR" sz="4800" b="1" dirty="0">
                <a:solidFill>
                  <a:srgbClr val="C00000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winter</a:t>
            </a:r>
            <a:r>
              <a:rPr lang="en-US" altLang="ko-KR" sz="4800" b="1" dirty="0">
                <a:latin typeface="배달의민족 도현" panose="020B0600000101010101" pitchFamily="50" charset="-127"/>
                <a:ea typeface="배달의민족 도현" panose="020B0600000101010101" pitchFamily="50" charset="-127"/>
                <a:cs typeface="THE삐끗삐끗" panose="02020503020101020101" pitchFamily="18" charset="-127"/>
              </a:rPr>
              <a:t> </a:t>
            </a:r>
            <a:r>
              <a:rPr lang="en-US" altLang="ko-KR" sz="4800" b="1" dirty="0">
                <a:solidFill>
                  <a:srgbClr val="008000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  <a:cs typeface="THE삐끗삐끗" panose="02020503020101020101" pitchFamily="18" charset="-127"/>
              </a:rPr>
              <a:t>school</a:t>
            </a:r>
            <a:r>
              <a:rPr lang="en-US" altLang="ko-KR" sz="4800" b="1" dirty="0">
                <a:latin typeface="배달의민족 도현" panose="020B0600000101010101" pitchFamily="50" charset="-127"/>
                <a:ea typeface="배달의민족 도현" panose="020B0600000101010101" pitchFamily="50" charset="-127"/>
                <a:cs typeface="THE삐끗삐끗" panose="02020503020101020101" pitchFamily="18" charset="-127"/>
              </a:rPr>
              <a:t> </a:t>
            </a:r>
            <a:r>
              <a:rPr lang="ko-KR" altLang="en-US" sz="40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모집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1553371" y="2109281"/>
            <a:ext cx="10083308" cy="0"/>
          </a:xfrm>
          <a:prstGeom prst="line">
            <a:avLst/>
          </a:prstGeom>
          <a:ln w="76200" cmpd="dbl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자유형 7"/>
          <p:cNvSpPr/>
          <p:nvPr/>
        </p:nvSpPr>
        <p:spPr>
          <a:xfrm rot="9172254">
            <a:off x="615840" y="16571"/>
            <a:ext cx="2445772" cy="1624436"/>
          </a:xfrm>
          <a:custGeom>
            <a:avLst/>
            <a:gdLst>
              <a:gd name="connsiteX0" fmla="*/ 1245778 w 1445715"/>
              <a:gd name="connsiteY0" fmla="*/ 953498 h 960217"/>
              <a:gd name="connsiteX1" fmla="*/ 33172 w 1445715"/>
              <a:gd name="connsiteY1" fmla="*/ 332198 h 960217"/>
              <a:gd name="connsiteX2" fmla="*/ 6719 w 1445715"/>
              <a:gd name="connsiteY2" fmla="*/ 250156 h 960217"/>
              <a:gd name="connsiteX3" fmla="*/ 117894 w 1445715"/>
              <a:gd name="connsiteY3" fmla="*/ 33172 h 960217"/>
              <a:gd name="connsiteX4" fmla="*/ 199937 w 1445715"/>
              <a:gd name="connsiteY4" fmla="*/ 6719 h 960217"/>
              <a:gd name="connsiteX5" fmla="*/ 1135501 w 1445715"/>
              <a:gd name="connsiteY5" fmla="*/ 486071 h 960217"/>
              <a:gd name="connsiteX6" fmla="*/ 1211468 w 1445715"/>
              <a:gd name="connsiteY6" fmla="*/ 340359 h 960217"/>
              <a:gd name="connsiteX7" fmla="*/ 1342810 w 1445715"/>
              <a:gd name="connsiteY7" fmla="*/ 592289 h 960217"/>
              <a:gd name="connsiteX8" fmla="*/ 1412543 w 1445715"/>
              <a:gd name="connsiteY8" fmla="*/ 628018 h 960217"/>
              <a:gd name="connsiteX9" fmla="*/ 1438996 w 1445715"/>
              <a:gd name="connsiteY9" fmla="*/ 710061 h 960217"/>
              <a:gd name="connsiteX10" fmla="*/ 1327821 w 1445715"/>
              <a:gd name="connsiteY10" fmla="*/ 927045 h 960217"/>
              <a:gd name="connsiteX11" fmla="*/ 1245778 w 1445715"/>
              <a:gd name="connsiteY11" fmla="*/ 953498 h 960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45715" h="960217">
                <a:moveTo>
                  <a:pt x="1245778" y="953498"/>
                </a:moveTo>
                <a:lnTo>
                  <a:pt x="33172" y="332198"/>
                </a:lnTo>
                <a:cubicBezTo>
                  <a:pt x="3211" y="316848"/>
                  <a:pt x="-8632" y="280116"/>
                  <a:pt x="6719" y="250156"/>
                </a:cubicBezTo>
                <a:lnTo>
                  <a:pt x="117894" y="33172"/>
                </a:lnTo>
                <a:cubicBezTo>
                  <a:pt x="133245" y="3212"/>
                  <a:pt x="169976" y="-8632"/>
                  <a:pt x="199937" y="6719"/>
                </a:cubicBezTo>
                <a:lnTo>
                  <a:pt x="1135501" y="486071"/>
                </a:lnTo>
                <a:lnTo>
                  <a:pt x="1211468" y="340359"/>
                </a:lnTo>
                <a:lnTo>
                  <a:pt x="1342810" y="592289"/>
                </a:lnTo>
                <a:lnTo>
                  <a:pt x="1412543" y="628018"/>
                </a:lnTo>
                <a:cubicBezTo>
                  <a:pt x="1442504" y="643369"/>
                  <a:pt x="1454347" y="680101"/>
                  <a:pt x="1438996" y="710061"/>
                </a:cubicBezTo>
                <a:lnTo>
                  <a:pt x="1327821" y="927045"/>
                </a:lnTo>
                <a:cubicBezTo>
                  <a:pt x="1312470" y="957005"/>
                  <a:pt x="1275739" y="968849"/>
                  <a:pt x="1245778" y="953498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223"/>
          </a:p>
        </p:txBody>
      </p:sp>
      <p:sp>
        <p:nvSpPr>
          <p:cNvPr id="12" name="TextBox 11"/>
          <p:cNvSpPr txBox="1"/>
          <p:nvPr/>
        </p:nvSpPr>
        <p:spPr>
          <a:xfrm>
            <a:off x="1462945" y="2642879"/>
            <a:ext cx="9592691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accent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파견 국가</a:t>
            </a:r>
            <a:r>
              <a:rPr lang="en-US" altLang="ko-KR" sz="2400" dirty="0">
                <a:solidFill>
                  <a:schemeClr val="accent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2400" dirty="0">
                <a:solidFill>
                  <a:schemeClr val="accent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학교</a:t>
            </a:r>
            <a:r>
              <a:rPr lang="en-US" altLang="ko-KR" sz="2400" dirty="0">
                <a:solidFill>
                  <a:schemeClr val="accent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): </a:t>
            </a:r>
            <a:r>
              <a:rPr lang="ko-KR" altLang="en-US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포르투갈</a:t>
            </a:r>
            <a:r>
              <a:rPr lang="en-US" altLang="ko-KR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(ISCTE)</a:t>
            </a:r>
            <a:r>
              <a:rPr lang="ko-KR" altLang="en-US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싱가포르</a:t>
            </a:r>
            <a:r>
              <a:rPr lang="en-US" altLang="ko-KR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(NTU), </a:t>
            </a:r>
          </a:p>
          <a:p>
            <a:r>
              <a:rPr lang="en-US" altLang="ko-KR" sz="2400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                         </a:t>
            </a:r>
            <a:r>
              <a:rPr lang="ko-KR" altLang="en-US" sz="2400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멕시코</a:t>
            </a:r>
            <a:r>
              <a:rPr lang="en-US" altLang="ko-KR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en-US" altLang="ko-KR" sz="2400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Tecnologico</a:t>
            </a:r>
            <a:r>
              <a:rPr lang="en-US" altLang="ko-KR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de Monterrey), </a:t>
            </a:r>
          </a:p>
          <a:p>
            <a:r>
              <a:rPr lang="ko-KR" altLang="en-US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                   </a:t>
            </a:r>
            <a:r>
              <a:rPr lang="ko-KR" altLang="en-US" sz="2400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</a:t>
            </a:r>
            <a:r>
              <a:rPr lang="ko-KR" altLang="en-US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인도네시아</a:t>
            </a:r>
            <a:r>
              <a:rPr lang="en-US" altLang="ko-KR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(UI), </a:t>
            </a:r>
            <a:r>
              <a:rPr lang="ko-KR" altLang="en-US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오만</a:t>
            </a:r>
            <a:r>
              <a:rPr lang="en-US" altLang="ko-KR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(MEC</a:t>
            </a:r>
            <a:r>
              <a:rPr lang="en-US" altLang="ko-KR" sz="2400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endParaRPr lang="en-US" altLang="ko-KR" sz="2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ko-KR" altLang="en-US" sz="2400" dirty="0">
                <a:solidFill>
                  <a:schemeClr val="accent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        상</a:t>
            </a:r>
            <a:r>
              <a:rPr lang="en-US" altLang="ko-KR" sz="2400" dirty="0">
                <a:solidFill>
                  <a:schemeClr val="accent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 </a:t>
            </a:r>
            <a:r>
              <a:rPr lang="ko-KR" altLang="en-US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한양대학교 재학생 및 휴학생 </a:t>
            </a:r>
            <a:r>
              <a:rPr lang="en-US" altLang="ko-KR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서울</a:t>
            </a:r>
            <a:r>
              <a:rPr lang="en-US" altLang="ko-KR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/ERICA)</a:t>
            </a:r>
          </a:p>
          <a:p>
            <a:endParaRPr lang="en-US" altLang="ko-KR" sz="2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ko-KR" altLang="en-US" sz="2400" dirty="0">
                <a:solidFill>
                  <a:schemeClr val="accent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교비지원</a:t>
            </a:r>
            <a:r>
              <a:rPr lang="en-US" altLang="ko-KR" sz="2400" dirty="0">
                <a:solidFill>
                  <a:schemeClr val="accent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 “</a:t>
            </a:r>
            <a:r>
              <a:rPr lang="ko-KR" altLang="en-US" sz="2400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프로그램비</a:t>
            </a:r>
            <a:r>
              <a:rPr lang="ko-KR" altLang="en-US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2800" b="1" dirty="0"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면제</a:t>
            </a:r>
            <a:r>
              <a:rPr lang="en-US" altLang="ko-KR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</a:t>
            </a:r>
            <a:r>
              <a:rPr lang="ko-KR" altLang="en-US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또는 </a:t>
            </a:r>
            <a:r>
              <a:rPr lang="en-US" altLang="ko-KR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“1</a:t>
            </a:r>
            <a:r>
              <a:rPr lang="ko-KR" altLang="en-US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인당 최대 </a:t>
            </a:r>
            <a:r>
              <a:rPr lang="en-US" altLang="ko-KR" sz="2800" b="1" dirty="0"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200</a:t>
            </a:r>
            <a:r>
              <a:rPr lang="ko-KR" altLang="en-US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만원</a:t>
            </a:r>
            <a:r>
              <a:rPr lang="en-US" altLang="ko-KR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</a:t>
            </a:r>
            <a:r>
              <a:rPr lang="ko-KR" altLang="en-US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6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*</a:t>
            </a:r>
            <a:r>
              <a:rPr lang="ko-KR" altLang="en-US" sz="1600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프로그램별</a:t>
            </a:r>
            <a:r>
              <a:rPr lang="ko-KR" altLang="en-US" sz="16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지원금 상이*</a:t>
            </a:r>
            <a:endParaRPr lang="en-US" altLang="ko-KR" sz="16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endParaRPr lang="en-US" altLang="ko-KR" sz="2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sz="2400" dirty="0"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** </a:t>
            </a:r>
            <a:r>
              <a:rPr lang="ko-KR" altLang="en-US" sz="2400" dirty="0"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학점인정 가능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2945" y="5446216"/>
            <a:ext cx="1082059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sz="2400" dirty="0">
              <a:solidFill>
                <a:schemeClr val="accent1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endParaRPr lang="en-US" altLang="ko-KR" sz="2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ko-KR" altLang="en-US" sz="2400" dirty="0">
                <a:solidFill>
                  <a:schemeClr val="accent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지원기간</a:t>
            </a:r>
            <a:r>
              <a:rPr lang="en-US" altLang="ko-KR" sz="2400" dirty="0">
                <a:solidFill>
                  <a:schemeClr val="accent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개별 상이 </a:t>
            </a:r>
            <a:r>
              <a:rPr lang="en-US" altLang="ko-KR" sz="16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*</a:t>
            </a:r>
            <a:r>
              <a:rPr lang="ko-KR" altLang="en-US" sz="16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홈페이지 모집요강 참조</a:t>
            </a:r>
            <a:r>
              <a:rPr lang="en-US" altLang="ko-KR" sz="16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*</a:t>
            </a:r>
          </a:p>
          <a:p>
            <a:endParaRPr lang="en-US" altLang="ko-KR" sz="2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ko-KR" altLang="en-US" sz="2400" dirty="0">
                <a:solidFill>
                  <a:schemeClr val="accent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지원방법</a:t>
            </a:r>
            <a:r>
              <a:rPr lang="en-US" altLang="ko-KR" sz="2400" dirty="0">
                <a:solidFill>
                  <a:schemeClr val="accent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한양포탈</a:t>
            </a:r>
            <a:r>
              <a:rPr lang="en-US" altLang="ko-KR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(HY-in) </a:t>
            </a:r>
            <a:r>
              <a:rPr lang="ko-KR" altLang="en-US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온라인 지원</a:t>
            </a:r>
            <a:endParaRPr lang="en-US" altLang="ko-KR" sz="2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            “</a:t>
            </a:r>
            <a:r>
              <a:rPr lang="ko-KR" altLang="en-US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신청</a:t>
            </a:r>
            <a:r>
              <a:rPr lang="en-US" altLang="ko-KR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 → “</a:t>
            </a:r>
            <a:r>
              <a:rPr lang="ko-KR" altLang="en-US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단기 파견 프로그램</a:t>
            </a:r>
            <a:r>
              <a:rPr lang="en-US" altLang="ko-KR" sz="24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</a:p>
          <a:p>
            <a:endParaRPr lang="en-US" altLang="ko-KR" sz="2400" dirty="0" smtClean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endParaRPr lang="en-US" altLang="ko-KR" sz="2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sz="2400" b="1" dirty="0"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** </a:t>
            </a:r>
            <a:r>
              <a:rPr lang="ko-KR" altLang="en-US" sz="2400" b="1" dirty="0"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모든 프로그램 상세 내용 및 공고는 </a:t>
            </a:r>
            <a:r>
              <a:rPr lang="en-US" altLang="ko-KR" sz="2400" b="1" dirty="0"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www.dic.hanyang.ac.kr</a:t>
            </a:r>
            <a:r>
              <a:rPr lang="ko-KR" altLang="en-US" sz="2400" b="1" dirty="0"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에서 확인 가능합니다</a:t>
            </a:r>
            <a:r>
              <a:rPr lang="en-US" altLang="ko-KR" sz="2400" b="1" dirty="0">
                <a:solidFill>
                  <a:srgbClr val="C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332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205</TotalTime>
  <Words>111</Words>
  <Application>Microsoft Office PowerPoint</Application>
  <PresentationFormat>A3 용지(297x420mm)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0" baseType="lpstr">
      <vt:lpstr>THE삐끗삐끗</vt:lpstr>
      <vt:lpstr>나눔바른고딕</vt:lpstr>
      <vt:lpstr>맑은 고딕</vt:lpstr>
      <vt:lpstr>배달의민족 도현</vt:lpstr>
      <vt:lpstr>배달의민족 한나는 열한살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HYU</dc:creator>
  <cp:lastModifiedBy>Registered User</cp:lastModifiedBy>
  <cp:revision>14</cp:revision>
  <dcterms:created xsi:type="dcterms:W3CDTF">2016-04-18T05:07:17Z</dcterms:created>
  <dcterms:modified xsi:type="dcterms:W3CDTF">2016-11-16T01:05:33Z</dcterms:modified>
</cp:coreProperties>
</file>