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73" r:id="rId3"/>
    <p:sldId id="287" r:id="rId4"/>
    <p:sldId id="276" r:id="rId5"/>
    <p:sldId id="274" r:id="rId6"/>
    <p:sldId id="275" r:id="rId7"/>
    <p:sldId id="277" r:id="rId8"/>
    <p:sldId id="286" r:id="rId9"/>
    <p:sldId id="280" r:id="rId10"/>
    <p:sldId id="281" r:id="rId11"/>
    <p:sldId id="284" r:id="rId12"/>
    <p:sldId id="282" r:id="rId13"/>
    <p:sldId id="283" r:id="rId14"/>
  </p:sldIdLst>
  <p:sldSz cx="9144000" cy="6858000" type="screen4x3"/>
  <p:notesSz cx="6797675" cy="97980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8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CE39"/>
    <a:srgbClr val="D9D9D9"/>
    <a:srgbClr val="CFCFCF"/>
    <a:srgbClr val="E7E7E7"/>
    <a:srgbClr val="C8C8C8"/>
    <a:srgbClr val="F7931E"/>
    <a:srgbClr val="B4B4B4"/>
    <a:srgbClr val="969696"/>
    <a:srgbClr val="004C86"/>
    <a:srgbClr val="D0D0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66" autoAdjust="0"/>
    <p:restoredTop sz="94614" autoAdjust="0"/>
  </p:normalViewPr>
  <p:slideViewPr>
    <p:cSldViewPr snapToGrid="0">
      <p:cViewPr varScale="1">
        <p:scale>
          <a:sx n="109" d="100"/>
          <a:sy n="109" d="100"/>
        </p:scale>
        <p:origin x="187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-1590" y="-90"/>
      </p:cViewPr>
      <p:guideLst>
        <p:guide orient="horz" pos="308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899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899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76A52E-4417-4E27-9758-92D08BBC5588}" type="datetimeFigureOut">
              <a:rPr lang="ko-KR" altLang="en-US" smtClean="0"/>
              <a:pPr/>
              <a:t>2020-12-30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06447"/>
            <a:ext cx="2945659" cy="4899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306447"/>
            <a:ext cx="2945659" cy="4899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5A4955-3250-4C52-AD3C-DF6C06AC8C7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46642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899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899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17F555-C859-41F8-956C-88E96E80F91D}" type="datetimeFigureOut">
              <a:rPr lang="ko-KR" altLang="en-US" smtClean="0"/>
              <a:pPr/>
              <a:t>2020-12-30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0913" y="735013"/>
            <a:ext cx="4895850" cy="36734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654074"/>
            <a:ext cx="5438140" cy="44091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06447"/>
            <a:ext cx="2945659" cy="4899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306447"/>
            <a:ext cx="2945659" cy="4899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3B0E10-8B42-4B4E-BA4A-503F89590C9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4993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F58A8-0B9D-43A7-B122-0F028337FC50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0823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F58A8-0B9D-43A7-B122-0F028337FC50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9599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개체 틀 1"/>
          <p:cNvSpPr>
            <a:spLocks noGrp="1"/>
          </p:cNvSpPr>
          <p:nvPr userDrawn="1">
            <p:ph type="title"/>
          </p:nvPr>
        </p:nvSpPr>
        <p:spPr>
          <a:xfrm>
            <a:off x="578105" y="1037804"/>
            <a:ext cx="64643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800" b="1" spc="-150">
                <a:solidFill>
                  <a:srgbClr val="004C86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2" name="부제목 2"/>
          <p:cNvSpPr>
            <a:spLocks noGrp="1"/>
          </p:cNvSpPr>
          <p:nvPr userDrawn="1">
            <p:ph type="subTitle" idx="1"/>
          </p:nvPr>
        </p:nvSpPr>
        <p:spPr>
          <a:xfrm>
            <a:off x="578105" y="2088895"/>
            <a:ext cx="6489700" cy="558800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rgbClr val="A6CE3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pic>
        <p:nvPicPr>
          <p:cNvPr id="18" name="그림 17" descr="하이리온2-0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" y="6240009"/>
            <a:ext cx="9143973" cy="393191"/>
          </a:xfrm>
          <a:prstGeom prst="rect">
            <a:avLst/>
          </a:prstGeom>
        </p:spPr>
      </p:pic>
      <p:grpSp>
        <p:nvGrpSpPr>
          <p:cNvPr id="28" name="그룹 27"/>
          <p:cNvGrpSpPr/>
          <p:nvPr userDrawn="1"/>
        </p:nvGrpSpPr>
        <p:grpSpPr>
          <a:xfrm>
            <a:off x="5793207" y="2109960"/>
            <a:ext cx="2581275" cy="3695700"/>
            <a:chOff x="5793207" y="2109960"/>
            <a:chExt cx="2581275" cy="3695700"/>
          </a:xfrm>
        </p:grpSpPr>
        <p:sp>
          <p:nvSpPr>
            <p:cNvPr id="25" name="타원 24"/>
            <p:cNvSpPr/>
            <p:nvPr userDrawn="1"/>
          </p:nvSpPr>
          <p:spPr>
            <a:xfrm>
              <a:off x="6581954" y="4728055"/>
              <a:ext cx="1719207" cy="38559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4" name="그림 23" descr="하이리온2-02.png"/>
            <p:cNvPicPr>
              <a:picLocks noChangeAspect="1"/>
            </p:cNvPicPr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5793207" y="2109960"/>
              <a:ext cx="2581275" cy="3695700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gradFill>
          <a:gsLst>
            <a:gs pos="76000">
              <a:schemeClr val="bg1"/>
            </a:gs>
            <a:gs pos="0">
              <a:schemeClr val="bg1">
                <a:lumMod val="85000"/>
              </a:schemeClr>
            </a:gs>
            <a:gs pos="25000">
              <a:schemeClr val="bg1">
                <a:lumMod val="85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하이리온2-0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" y="6240009"/>
            <a:ext cx="9143973" cy="393191"/>
          </a:xfrm>
          <a:prstGeom prst="rect">
            <a:avLst/>
          </a:prstGeom>
        </p:spPr>
      </p:pic>
      <p:pic>
        <p:nvPicPr>
          <p:cNvPr id="26" name="그림 25" descr="하이리온2-03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69205" y="550843"/>
            <a:ext cx="1219200" cy="13716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bg>
      <p:bgPr>
        <a:gradFill>
          <a:gsLst>
            <a:gs pos="76000">
              <a:schemeClr val="bg1"/>
            </a:gs>
            <a:gs pos="0">
              <a:schemeClr val="bg1">
                <a:lumMod val="85000"/>
              </a:schemeClr>
            </a:gs>
            <a:gs pos="25000">
              <a:schemeClr val="bg1">
                <a:lumMod val="85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"/>
          <p:cNvSpPr>
            <a:spLocks noGrp="1"/>
          </p:cNvSpPr>
          <p:nvPr>
            <p:ph type="title" hasCustomPrompt="1"/>
          </p:nvPr>
        </p:nvSpPr>
        <p:spPr>
          <a:xfrm>
            <a:off x="527088" y="142259"/>
            <a:ext cx="3771900" cy="890587"/>
          </a:xfrm>
        </p:spPr>
        <p:txBody>
          <a:bodyPr>
            <a:normAutofit/>
          </a:bodyPr>
          <a:lstStyle>
            <a:lvl1pPr algn="l">
              <a:defRPr sz="1900" b="1">
                <a:solidFill>
                  <a:srgbClr val="969696"/>
                </a:solidFill>
              </a:defRPr>
            </a:lvl1pPr>
          </a:lstStyle>
          <a:p>
            <a:r>
              <a:rPr lang="ko-KR" altLang="en-US" dirty="0" smtClean="0"/>
              <a:t>제목 텍스트 스타일</a:t>
            </a:r>
            <a:endParaRPr lang="ko-KR" altLang="en-US" dirty="0"/>
          </a:p>
        </p:txBody>
      </p:sp>
      <p:sp>
        <p:nvSpPr>
          <p:cNvPr id="8" name="직사각형 7"/>
          <p:cNvSpPr/>
          <p:nvPr userDrawn="1"/>
        </p:nvSpPr>
        <p:spPr>
          <a:xfrm flipV="1">
            <a:off x="0" y="6635205"/>
            <a:ext cx="9144000" cy="23686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4" name="그림 23" descr="하이리온2-04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29526" y="5212079"/>
            <a:ext cx="1249701" cy="1522437"/>
          </a:xfrm>
          <a:prstGeom prst="rect">
            <a:avLst/>
          </a:prstGeom>
        </p:spPr>
      </p:pic>
      <p:grpSp>
        <p:nvGrpSpPr>
          <p:cNvPr id="20" name="그룹 19"/>
          <p:cNvGrpSpPr/>
          <p:nvPr userDrawn="1"/>
        </p:nvGrpSpPr>
        <p:grpSpPr>
          <a:xfrm>
            <a:off x="0" y="393894"/>
            <a:ext cx="9144000" cy="422028"/>
            <a:chOff x="0" y="337618"/>
            <a:chExt cx="9144000" cy="534576"/>
          </a:xfrm>
        </p:grpSpPr>
        <p:sp>
          <p:nvSpPr>
            <p:cNvPr id="9" name="직사각형 8"/>
            <p:cNvSpPr/>
            <p:nvPr userDrawn="1"/>
          </p:nvSpPr>
          <p:spPr>
            <a:xfrm>
              <a:off x="4304714" y="337618"/>
              <a:ext cx="4839285" cy="53457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/>
            <p:cNvSpPr/>
            <p:nvPr userDrawn="1"/>
          </p:nvSpPr>
          <p:spPr>
            <a:xfrm>
              <a:off x="0" y="337618"/>
              <a:ext cx="393895" cy="53457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 userDrawn="1"/>
          </p:nvSpPr>
          <p:spPr>
            <a:xfrm>
              <a:off x="0" y="337618"/>
              <a:ext cx="9144000" cy="534576"/>
            </a:xfrm>
            <a:prstGeom prst="rect">
              <a:avLst/>
            </a:prstGeom>
            <a:noFill/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8" name="부제목 5"/>
          <p:cNvSpPr>
            <a:spLocks noGrp="1"/>
          </p:cNvSpPr>
          <p:nvPr userDrawn="1">
            <p:ph type="subTitle" idx="10" hasCustomPrompt="1"/>
          </p:nvPr>
        </p:nvSpPr>
        <p:spPr>
          <a:xfrm>
            <a:off x="5511930" y="40243"/>
            <a:ext cx="3454400" cy="368300"/>
          </a:xfrm>
        </p:spPr>
        <p:txBody>
          <a:bodyPr>
            <a:normAutofit/>
          </a:bodyPr>
          <a:lstStyle>
            <a:lvl1pPr algn="r">
              <a:buNone/>
              <a:defRPr sz="1400">
                <a:solidFill>
                  <a:srgbClr val="004C86"/>
                </a:solidFill>
              </a:defRPr>
            </a:lvl1pPr>
          </a:lstStyle>
          <a:p>
            <a:r>
              <a:rPr lang="en-US" altLang="ko-KR" sz="1200" dirty="0" smtClean="0"/>
              <a:t>ERICA </a:t>
            </a:r>
            <a:r>
              <a:rPr lang="ko-KR" altLang="en-US" sz="1200" dirty="0" smtClean="0"/>
              <a:t>교무처 학사팀</a:t>
            </a:r>
            <a:endParaRPr lang="ko-KR" altLang="en-US" sz="1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구역 머리글">
    <p:bg>
      <p:bgPr>
        <a:gradFill>
          <a:gsLst>
            <a:gs pos="76000">
              <a:schemeClr val="bg1"/>
            </a:gs>
            <a:gs pos="0">
              <a:schemeClr val="bg1">
                <a:lumMod val="85000"/>
              </a:schemeClr>
            </a:gs>
            <a:gs pos="25000">
              <a:schemeClr val="bg1">
                <a:lumMod val="85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텍스트 개체 틀 16"/>
          <p:cNvSpPr>
            <a:spLocks noGrp="1"/>
          </p:cNvSpPr>
          <p:nvPr userDrawn="1">
            <p:ph type="body" sz="quarter" idx="10"/>
          </p:nvPr>
        </p:nvSpPr>
        <p:spPr>
          <a:xfrm>
            <a:off x="1346471" y="5821683"/>
            <a:ext cx="4622800" cy="21544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buNone/>
              <a:defRPr sz="800">
                <a:solidFill>
                  <a:srgbClr val="969696"/>
                </a:solidFill>
              </a:defRPr>
            </a:lvl1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pic>
        <p:nvPicPr>
          <p:cNvPr id="18" name="그림 17" descr="하이리온2-06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73234" y="1880571"/>
            <a:ext cx="3743325" cy="781050"/>
          </a:xfrm>
          <a:prstGeom prst="rect">
            <a:avLst/>
          </a:prstGeom>
        </p:spPr>
      </p:pic>
      <p:pic>
        <p:nvPicPr>
          <p:cNvPr id="20" name="그림 19" descr="하이리온2-05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46007" y="5562915"/>
            <a:ext cx="1533525" cy="666750"/>
          </a:xfrm>
          <a:prstGeom prst="rect">
            <a:avLst/>
          </a:prstGeom>
        </p:spPr>
      </p:pic>
      <p:pic>
        <p:nvPicPr>
          <p:cNvPr id="23" name="그림 22" descr="하이리온2-07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4781807" y="4749364"/>
            <a:ext cx="3905250" cy="1438275"/>
          </a:xfrm>
          <a:prstGeom prst="rect">
            <a:avLst/>
          </a:prstGeom>
        </p:spPr>
      </p:pic>
      <p:pic>
        <p:nvPicPr>
          <p:cNvPr id="29" name="그림 28" descr="하이리온2-08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6154939" y="1641886"/>
            <a:ext cx="1971675" cy="3619500"/>
          </a:xfrm>
          <a:prstGeom prst="rect">
            <a:avLst/>
          </a:prstGeom>
        </p:spPr>
      </p:pic>
      <p:sp>
        <p:nvSpPr>
          <p:cNvPr id="8" name="직사각형 7"/>
          <p:cNvSpPr/>
          <p:nvPr userDrawn="1"/>
        </p:nvSpPr>
        <p:spPr>
          <a:xfrm flipV="1">
            <a:off x="0" y="6635205"/>
            <a:ext cx="9144000" cy="23686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구역 머리글">
    <p:bg>
      <p:bgPr>
        <a:gradFill>
          <a:gsLst>
            <a:gs pos="76000">
              <a:schemeClr val="bg1"/>
            </a:gs>
            <a:gs pos="0">
              <a:schemeClr val="bg1">
                <a:lumMod val="85000"/>
              </a:schemeClr>
            </a:gs>
            <a:gs pos="25000">
              <a:schemeClr val="bg1">
                <a:lumMod val="85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텍스트 개체 틀 16"/>
          <p:cNvSpPr>
            <a:spLocks noGrp="1"/>
          </p:cNvSpPr>
          <p:nvPr userDrawn="1">
            <p:ph type="body" sz="quarter" idx="10"/>
          </p:nvPr>
        </p:nvSpPr>
        <p:spPr>
          <a:xfrm>
            <a:off x="1346471" y="5821683"/>
            <a:ext cx="4622800" cy="21544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buNone/>
              <a:defRPr sz="800">
                <a:solidFill>
                  <a:srgbClr val="969696"/>
                </a:solidFill>
              </a:defRPr>
            </a:lvl1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pic>
        <p:nvPicPr>
          <p:cNvPr id="18" name="그림 17" descr="하이리온2-06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73234" y="1880571"/>
            <a:ext cx="3743325" cy="781050"/>
          </a:xfrm>
          <a:prstGeom prst="rect">
            <a:avLst/>
          </a:prstGeom>
        </p:spPr>
      </p:pic>
      <p:pic>
        <p:nvPicPr>
          <p:cNvPr id="20" name="그림 19" descr="하이리온2-05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46007" y="5562915"/>
            <a:ext cx="1533525" cy="666750"/>
          </a:xfrm>
          <a:prstGeom prst="rect">
            <a:avLst/>
          </a:prstGeom>
        </p:spPr>
      </p:pic>
      <p:pic>
        <p:nvPicPr>
          <p:cNvPr id="23" name="그림 22" descr="하이리온2-07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4781807" y="4749364"/>
            <a:ext cx="3905250" cy="1438275"/>
          </a:xfrm>
          <a:prstGeom prst="rect">
            <a:avLst/>
          </a:prstGeom>
        </p:spPr>
      </p:pic>
      <p:pic>
        <p:nvPicPr>
          <p:cNvPr id="29" name="그림 28" descr="하이리온2-08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6154939" y="1641886"/>
            <a:ext cx="1971675" cy="3619500"/>
          </a:xfrm>
          <a:prstGeom prst="rect">
            <a:avLst/>
          </a:prstGeom>
        </p:spPr>
      </p:pic>
      <p:pic>
        <p:nvPicPr>
          <p:cNvPr id="9" name="그림 8" descr="하이리온1-07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1428500" y="5639680"/>
            <a:ext cx="1691091" cy="162604"/>
          </a:xfrm>
          <a:prstGeom prst="rect">
            <a:avLst/>
          </a:prstGeom>
        </p:spPr>
      </p:pic>
      <p:sp>
        <p:nvSpPr>
          <p:cNvPr id="10" name="직사각형 9"/>
          <p:cNvSpPr/>
          <p:nvPr userDrawn="1"/>
        </p:nvSpPr>
        <p:spPr>
          <a:xfrm flipV="1">
            <a:off x="0" y="6635205"/>
            <a:ext cx="9144000" cy="23686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6F35E17-D0AC-4361-B14C-309B078D802D}" type="datetimeFigureOut">
              <a:rPr lang="ko-KR" altLang="en-US" smtClean="0"/>
              <a:t>2020-12-30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C07E18-9F45-4AE5-A522-8C0A17298E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950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6F35E17-D0AC-4361-B14C-309B078D802D}" type="datetimeFigureOut">
              <a:rPr lang="ko-KR" altLang="en-US" smtClean="0"/>
              <a:t>2020-12-30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C07E18-9F45-4AE5-A522-8C0A17298E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0471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6000">
              <a:schemeClr val="bg1"/>
            </a:gs>
            <a:gs pos="0">
              <a:schemeClr val="bg1">
                <a:lumMod val="85000"/>
              </a:schemeClr>
            </a:gs>
            <a:gs pos="25000">
              <a:schemeClr val="bg1">
                <a:lumMod val="8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0517A9-1FA0-4FAB-92EF-3E6F3BDE73AE}" type="datetimeFigureOut">
              <a:rPr lang="ko-KR" altLang="en-US" smtClean="0"/>
              <a:pPr/>
              <a:t>2020-12-30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B24EA-AB9A-4AAE-A7D6-B5534FF0013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4" r:id="rId4"/>
    <p:sldLayoutId id="2147483662" r:id="rId5"/>
    <p:sldLayoutId id="2147483663" r:id="rId6"/>
    <p:sldLayoutId id="2147483664" r:id="rId7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ehaksa.hanyang.ac.kr/reference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ehaksa.hanyang.ac.kr/reference" TargetMode="External"/><Relationship Id="rId2" Type="http://schemas.openxmlformats.org/officeDocument/2006/relationships/hyperlink" Target="http://ehaksa.hanyang.ac.kr/change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9968" y="627017"/>
            <a:ext cx="6921985" cy="1553787"/>
          </a:xfrm>
        </p:spPr>
        <p:txBody>
          <a:bodyPr>
            <a:noAutofit/>
          </a:bodyPr>
          <a:lstStyle/>
          <a:p>
            <a:r>
              <a:rPr lang="en-US" altLang="ko-KR" sz="4400" spc="-200" dirty="0" smtClean="0">
                <a:latin typeface="+mn-ea"/>
                <a:ea typeface="+mn-ea"/>
              </a:rPr>
              <a:t>2021</a:t>
            </a:r>
            <a:r>
              <a:rPr lang="ko-KR" altLang="en-US" sz="4400" spc="-200" dirty="0" smtClean="0">
                <a:latin typeface="+mn-ea"/>
                <a:ea typeface="+mn-ea"/>
              </a:rPr>
              <a:t>학년도</a:t>
            </a:r>
            <a:r>
              <a:rPr lang="en-US" altLang="ko-KR" sz="4400" spc="-200" dirty="0">
                <a:latin typeface="+mn-ea"/>
                <a:ea typeface="+mn-ea"/>
              </a:rPr>
              <a:t/>
            </a:r>
            <a:br>
              <a:rPr lang="en-US" altLang="ko-KR" sz="4400" spc="-200" dirty="0">
                <a:latin typeface="+mn-ea"/>
                <a:ea typeface="+mn-ea"/>
              </a:rPr>
            </a:br>
            <a:r>
              <a:rPr lang="ko-KR" altLang="en-US" sz="4400" spc="-200" dirty="0" smtClean="0">
                <a:latin typeface="+mn-ea"/>
                <a:ea typeface="+mn-ea"/>
              </a:rPr>
              <a:t>전과 모집 요강</a:t>
            </a:r>
            <a:r>
              <a:rPr lang="en-US" altLang="ko-KR" sz="3600" b="0" spc="-200" dirty="0" smtClean="0">
                <a:latin typeface="+mn-ea"/>
                <a:ea typeface="+mn-ea"/>
              </a:rPr>
              <a:t>(</a:t>
            </a:r>
            <a:r>
              <a:rPr lang="ko-KR" altLang="en-US" sz="3600" b="0" spc="-200" dirty="0" smtClean="0">
                <a:latin typeface="+mn-ea"/>
                <a:ea typeface="+mn-ea"/>
              </a:rPr>
              <a:t>학생용</a:t>
            </a:r>
            <a:r>
              <a:rPr lang="en-US" altLang="ko-KR" sz="3600" b="0" spc="-200" dirty="0" smtClean="0">
                <a:latin typeface="+mn-ea"/>
                <a:ea typeface="+mn-ea"/>
              </a:rPr>
              <a:t>)</a:t>
            </a:r>
            <a:endParaRPr lang="ko-KR" altLang="en-US" sz="3600" b="0" dirty="0">
              <a:latin typeface="+mn-ea"/>
              <a:ea typeface="+mn-ea"/>
            </a:endParaRPr>
          </a:p>
        </p:txBody>
      </p:sp>
      <p:sp>
        <p:nvSpPr>
          <p:cNvPr id="5" name="부제목 7"/>
          <p:cNvSpPr>
            <a:spLocks noGrp="1"/>
          </p:cNvSpPr>
          <p:nvPr>
            <p:ph type="subTitle" idx="1"/>
          </p:nvPr>
        </p:nvSpPr>
        <p:spPr>
          <a:xfrm>
            <a:off x="592173" y="2334170"/>
            <a:ext cx="6489700" cy="558800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</a:rPr>
              <a:t>ERICA</a:t>
            </a:r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</a:rPr>
              <a:t> 교무처 학사팀</a:t>
            </a:r>
            <a:endParaRPr lang="ko-KR" altLang="en-US" b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1852" y="3901440"/>
            <a:ext cx="2669320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bg1">
                    <a:lumMod val="50000"/>
                  </a:schemeClr>
                </a:solidFill>
              </a:rPr>
              <a:t>붙임 자료</a:t>
            </a:r>
            <a:endParaRPr lang="en-US" altLang="ko-KR" sz="1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ko-KR" sz="1400" dirty="0" smtClean="0">
                <a:solidFill>
                  <a:schemeClr val="bg1">
                    <a:lumMod val="50000"/>
                  </a:schemeClr>
                </a:solidFill>
              </a:rPr>
              <a:t>2021</a:t>
            </a:r>
            <a:r>
              <a:rPr lang="ko-KR" altLang="en-US" sz="1400" dirty="0" smtClean="0">
                <a:solidFill>
                  <a:schemeClr val="bg1">
                    <a:lumMod val="50000"/>
                  </a:schemeClr>
                </a:solidFill>
              </a:rPr>
              <a:t>학년도 전과 배정인원</a:t>
            </a:r>
            <a:endParaRPr lang="en-US" altLang="ko-KR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ko-KR" sz="1400" dirty="0" smtClean="0">
                <a:solidFill>
                  <a:schemeClr val="bg1">
                    <a:lumMod val="50000"/>
                  </a:schemeClr>
                </a:solidFill>
              </a:rPr>
              <a:t>2020</a:t>
            </a:r>
            <a:r>
              <a:rPr lang="ko-KR" altLang="en-US" sz="1400" dirty="0" smtClean="0">
                <a:solidFill>
                  <a:schemeClr val="bg1">
                    <a:lumMod val="50000"/>
                  </a:schemeClr>
                </a:solidFill>
              </a:rPr>
              <a:t>학년도 전과 현황</a:t>
            </a:r>
            <a:endParaRPr lang="en-US" altLang="ko-KR" sz="14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신청 일정</a:t>
            </a:r>
            <a:endParaRPr lang="ko-KR" altLang="en-US" dirty="0"/>
          </a:p>
        </p:txBody>
      </p:sp>
      <p:sp>
        <p:nvSpPr>
          <p:cNvPr id="6" name="부제목 5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7371523"/>
              </p:ext>
            </p:extLst>
          </p:nvPr>
        </p:nvGraphicFramePr>
        <p:xfrm>
          <a:off x="611559" y="1397000"/>
          <a:ext cx="7920882" cy="330619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406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5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51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10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구    분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일    자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비   고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033">
                <a:tc>
                  <a:txBody>
                    <a:bodyPr/>
                    <a:lstStyle/>
                    <a:p>
                      <a:pPr lvl="1" latinLnBrk="1"/>
                      <a:r>
                        <a:rPr lang="ko-KR" altLang="en-US" sz="1200" dirty="0" smtClean="0"/>
                        <a:t>전과 신청 및 접수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F8931D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/>
                      <a:r>
                        <a:rPr lang="en-US" altLang="ko-KR" sz="1200" b="1" dirty="0" smtClean="0"/>
                        <a:t>2021. 1. 18(</a:t>
                      </a:r>
                      <a:r>
                        <a:rPr lang="ko-KR" altLang="en-US" sz="1200" b="1" dirty="0" smtClean="0"/>
                        <a:t>월</a:t>
                      </a:r>
                      <a:r>
                        <a:rPr lang="en-US" altLang="ko-KR" sz="1200" b="1" dirty="0" smtClean="0"/>
                        <a:t>) ~ 25(</a:t>
                      </a:r>
                      <a:r>
                        <a:rPr lang="ko-KR" altLang="en-US" sz="1200" b="1" dirty="0" smtClean="0"/>
                        <a:t>월</a:t>
                      </a:r>
                      <a:r>
                        <a:rPr lang="en-US" altLang="ko-KR" sz="1200" b="1" dirty="0" smtClean="0"/>
                        <a:t>)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F8931D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제출 마감 시간 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: 17</a:t>
                      </a: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시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F893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1033">
                <a:tc>
                  <a:txBody>
                    <a:bodyPr/>
                    <a:lstStyle/>
                    <a:p>
                      <a:pPr lvl="1" latinLnBrk="1"/>
                      <a:r>
                        <a:rPr lang="ko-KR" altLang="en-US" sz="1200" dirty="0" smtClean="0"/>
                        <a:t>전출 </a:t>
                      </a:r>
                      <a:r>
                        <a:rPr lang="ko-KR" altLang="en-US" sz="1200" dirty="0" err="1" smtClean="0"/>
                        <a:t>확정자</a:t>
                      </a:r>
                      <a:r>
                        <a:rPr lang="ko-KR" altLang="en-US" sz="1200" dirty="0" smtClean="0"/>
                        <a:t> 발표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1" latinLnBrk="1"/>
                      <a:r>
                        <a:rPr lang="en-US" altLang="ko-KR" sz="1200" b="1" dirty="0" smtClean="0"/>
                        <a:t>2021.</a:t>
                      </a:r>
                      <a:r>
                        <a:rPr lang="en-US" altLang="ko-KR" sz="1200" b="1" baseline="0" dirty="0" smtClean="0"/>
                        <a:t> 1. 26(</a:t>
                      </a:r>
                      <a:r>
                        <a:rPr lang="ko-KR" altLang="en-US" sz="1200" b="1" baseline="0" dirty="0" smtClean="0"/>
                        <a:t>화</a:t>
                      </a:r>
                      <a:r>
                        <a:rPr lang="en-US" altLang="ko-KR" sz="1200" b="1" baseline="0" dirty="0" smtClean="0"/>
                        <a:t>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전출 제한 대학만 해당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1033">
                <a:tc>
                  <a:txBody>
                    <a:bodyPr/>
                    <a:lstStyle/>
                    <a:p>
                      <a:pPr lvl="1" latinLnBrk="1"/>
                      <a:r>
                        <a:rPr lang="ko-KR" altLang="en-US" sz="1200" dirty="0" smtClean="0"/>
                        <a:t>전과 면접 일시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1" latinLnBrk="1"/>
                      <a:r>
                        <a:rPr lang="en-US" altLang="ko-KR" sz="1200" b="1" dirty="0" smtClean="0"/>
                        <a:t>2021. 1. 27(</a:t>
                      </a:r>
                      <a:r>
                        <a:rPr lang="ko-KR" altLang="en-US" sz="1200" b="1" dirty="0" smtClean="0"/>
                        <a:t>수</a:t>
                      </a:r>
                      <a:r>
                        <a:rPr lang="en-US" altLang="ko-KR" sz="1200" b="1" dirty="0" smtClean="0"/>
                        <a:t>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학과마다 다를 수 있음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1033">
                <a:tc>
                  <a:txBody>
                    <a:bodyPr/>
                    <a:lstStyle/>
                    <a:p>
                      <a:pPr lvl="1" latinLnBrk="1"/>
                      <a:r>
                        <a:rPr lang="ko-KR" altLang="en-US" sz="1200" dirty="0" smtClean="0"/>
                        <a:t>전과 합격 발표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A6CE3A"/>
                    </a:solidFill>
                  </a:tcPr>
                </a:tc>
                <a:tc>
                  <a:txBody>
                    <a:bodyPr/>
                    <a:lstStyle/>
                    <a:p>
                      <a:pPr lvl="1" latinLnBrk="1"/>
                      <a:r>
                        <a:rPr lang="en-US" altLang="ko-KR" sz="1200" b="1" dirty="0" smtClean="0"/>
                        <a:t>2021. 1. 29(</a:t>
                      </a:r>
                      <a:r>
                        <a:rPr lang="ko-KR" altLang="en-US" sz="1200" b="1" dirty="0" smtClean="0"/>
                        <a:t>금</a:t>
                      </a:r>
                      <a:r>
                        <a:rPr lang="en-US" altLang="ko-KR" sz="1200" b="1" dirty="0" smtClean="0"/>
                        <a:t>) 13</a:t>
                      </a:r>
                      <a:r>
                        <a:rPr lang="ko-KR" altLang="en-US" sz="1200" b="1" dirty="0" smtClean="0"/>
                        <a:t>시 이후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A6CE3A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해당 단과대학 행정팀에서 통보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A6CE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1033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전과 합격 취소 마감</a:t>
                      </a:r>
                      <a:endParaRPr lang="ko-KR" altLang="en-US" sz="120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/>
                        <a:t>2021. 2. 01(</a:t>
                      </a:r>
                      <a:r>
                        <a:rPr lang="ko-KR" altLang="en-US" sz="1200" b="1" dirty="0" smtClean="0"/>
                        <a:t>월</a:t>
                      </a:r>
                      <a:r>
                        <a:rPr lang="en-US" altLang="ko-KR" sz="1200" b="1" dirty="0" smtClean="0"/>
                        <a:t>) 13</a:t>
                      </a:r>
                      <a:r>
                        <a:rPr lang="ko-KR" altLang="en-US" sz="1200" b="1" dirty="0" smtClean="0"/>
                        <a:t>시 까지</a:t>
                      </a:r>
                      <a:endParaRPr lang="ko-KR" altLang="en-US" sz="1200" b="1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전과포기각서 제출 마감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14103" y="4954140"/>
            <a:ext cx="6870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* </a:t>
            </a:r>
            <a:r>
              <a:rPr lang="ko-KR" altLang="en-US" dirty="0" smtClean="0"/>
              <a:t>전과 신청기간 외 일정은 학과 사정에 따라 변경될 수 있습니다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135133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전과 지원 자격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758951"/>
              </p:ext>
            </p:extLst>
          </p:nvPr>
        </p:nvGraphicFramePr>
        <p:xfrm>
          <a:off x="427824" y="1207019"/>
          <a:ext cx="8315583" cy="4479680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1295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3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69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46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effectLst/>
                          <a:latin typeface="+mn-ea"/>
                          <a:ea typeface="+mn-ea"/>
                        </a:rPr>
                        <a:t>모집대상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2" marR="64772" marT="17904" marB="17904" anchor="ctr"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effectLst/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1200" b="1" kern="0" spc="0" dirty="0" smtClean="0">
                          <a:effectLst/>
                          <a:latin typeface="+mn-ea"/>
                          <a:ea typeface="+mn-ea"/>
                        </a:rPr>
                        <a:t>학년도 </a:t>
                      </a:r>
                      <a:r>
                        <a:rPr lang="en-US" altLang="ko-KR" sz="1200" b="1" kern="0" spc="0" dirty="0" smtClean="0"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b="1" kern="0" spc="0" dirty="0" smtClean="0">
                          <a:effectLst/>
                          <a:latin typeface="+mn-ea"/>
                          <a:ea typeface="+mn-ea"/>
                        </a:rPr>
                        <a:t>학년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2" marR="64772" marT="17904" marB="17904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360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모집인원</a:t>
                      </a:r>
                      <a:endParaRPr lang="ko-KR" altLang="en-US" sz="11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2" marR="64772" marT="17904" marB="17904" anchor="ctr"/>
                </a:tc>
                <a:tc gridSpan="2">
                  <a:txBody>
                    <a:bodyPr/>
                    <a:lstStyle/>
                    <a:p>
                      <a:pPr marL="1543050" marR="0" lvl="3" indent="-1714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학년도 일반 전과 인원 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붙임 </a:t>
                      </a: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1)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참조</a:t>
                      </a:r>
                      <a:endParaRPr lang="en-US" altLang="ko-KR" sz="1200" kern="0" spc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2" marR="64772" marT="17904" marB="17904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665">
                <a:tc rowSpan="5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effectLst/>
                          <a:latin typeface="+mn-ea"/>
                          <a:ea typeface="+mn-ea"/>
                        </a:rPr>
                        <a:t>신청자격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2" marR="64772" marT="17904" marB="17904" anchor="ctr"/>
                </a:tc>
                <a:tc>
                  <a:txBody>
                    <a:bodyPr/>
                    <a:lstStyle/>
                    <a:p>
                      <a:pPr marL="0" indent="0" algn="ctr" fontAlgn="base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lang="ko-KR" altLang="en-US" sz="1200" b="1" kern="12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4772" marR="64772" marT="17904" marB="17904" anchor="ctr">
                    <a:solidFill>
                      <a:srgbClr val="F7931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200" kern="1200" dirty="0" smtClean="0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kern="1200" dirty="0" smtClean="0">
                          <a:effectLst/>
                          <a:latin typeface="+mn-ea"/>
                          <a:ea typeface="+mn-ea"/>
                        </a:rPr>
                        <a:t>학년 교육과정의 </a:t>
                      </a:r>
                      <a:r>
                        <a:rPr lang="ko-KR" altLang="en-US" sz="1200" b="1" kern="1200" dirty="0" smtClean="0">
                          <a:effectLst/>
                          <a:latin typeface="+mn-ea"/>
                          <a:ea typeface="+mn-ea"/>
                        </a:rPr>
                        <a:t>필수과목</a:t>
                      </a:r>
                      <a:r>
                        <a:rPr lang="en-US" altLang="ko-KR" sz="1200" kern="1200" dirty="0" smtClean="0"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kern="1200" dirty="0" smtClean="0">
                          <a:effectLst/>
                          <a:latin typeface="+mn-ea"/>
                          <a:ea typeface="+mn-ea"/>
                        </a:rPr>
                        <a:t>기초필수</a:t>
                      </a:r>
                      <a:r>
                        <a:rPr lang="en-US" altLang="ko-KR" sz="1200" kern="1200" baseline="0" dirty="0" smtClean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kern="1200" baseline="0" dirty="0" smtClean="0">
                          <a:effectLst/>
                          <a:latin typeface="+mn-ea"/>
                          <a:ea typeface="+mn-ea"/>
                        </a:rPr>
                        <a:t>포함</a:t>
                      </a:r>
                      <a:r>
                        <a:rPr lang="en-US" altLang="ko-KR" sz="1200" kern="1200" dirty="0" smtClean="0"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200" kern="1200" dirty="0" smtClean="0">
                          <a:effectLst/>
                          <a:latin typeface="+mn-ea"/>
                          <a:ea typeface="+mn-ea"/>
                        </a:rPr>
                        <a:t>을 </a:t>
                      </a:r>
                      <a:r>
                        <a:rPr lang="en-US" altLang="ko-KR" sz="1200" u="sng" kern="1200" dirty="0" smtClean="0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u="sng" kern="1200" dirty="0" smtClean="0">
                          <a:effectLst/>
                          <a:latin typeface="+mn-ea"/>
                          <a:ea typeface="+mn-ea"/>
                        </a:rPr>
                        <a:t>학년 재학 중 모두 이수한 자</a:t>
                      </a:r>
                      <a:endParaRPr lang="ko-KR" altLang="en-US" sz="1200" kern="12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4772" marR="64772" marT="17904" marB="17904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6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lang="ko-KR" altLang="en-US" sz="1200" b="1" kern="12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4772" marR="64772" marT="17904" marB="17904" anchor="ctr">
                    <a:solidFill>
                      <a:srgbClr val="F7931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kern="1200" dirty="0" smtClean="0">
                          <a:effectLst/>
                          <a:latin typeface="+mn-ea"/>
                          <a:ea typeface="+mn-ea"/>
                        </a:rPr>
                        <a:t>학년 전체과정 </a:t>
                      </a:r>
                      <a:r>
                        <a:rPr lang="ko-KR" altLang="en-US" sz="1200" b="1" kern="1200" dirty="0" smtClean="0">
                          <a:effectLst/>
                          <a:latin typeface="+mn-ea"/>
                          <a:ea typeface="+mn-ea"/>
                        </a:rPr>
                        <a:t>평점평균이 </a:t>
                      </a:r>
                      <a:r>
                        <a:rPr lang="en-US" altLang="ko-KR" sz="1200" b="1" kern="1200" dirty="0" smtClean="0">
                          <a:effectLst/>
                          <a:latin typeface="+mn-ea"/>
                          <a:ea typeface="+mn-ea"/>
                        </a:rPr>
                        <a:t>3.0 </a:t>
                      </a:r>
                      <a:r>
                        <a:rPr lang="ko-KR" altLang="en-US" sz="1200" kern="1200" dirty="0" smtClean="0">
                          <a:effectLst/>
                          <a:latin typeface="+mn-ea"/>
                          <a:ea typeface="+mn-ea"/>
                        </a:rPr>
                        <a:t>이상인 자 </a:t>
                      </a:r>
                      <a:r>
                        <a:rPr lang="en-US" altLang="ko-KR" sz="1200" kern="1200" dirty="0" smtClean="0"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kern="1200" dirty="0" smtClean="0">
                          <a:effectLst/>
                          <a:latin typeface="+mn-ea"/>
                          <a:ea typeface="+mn-ea"/>
                        </a:rPr>
                        <a:t>단</a:t>
                      </a:r>
                      <a:r>
                        <a:rPr lang="en-US" altLang="ko-KR" sz="1200" kern="1200" dirty="0" smtClean="0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kern="1200" dirty="0" smtClean="0">
                          <a:effectLst/>
                          <a:latin typeface="+mn-ea"/>
                          <a:ea typeface="+mn-ea"/>
                        </a:rPr>
                        <a:t>융합공학과</a:t>
                      </a:r>
                      <a:r>
                        <a:rPr lang="en-US" altLang="ko-KR" sz="1200" kern="1200" dirty="0" smtClean="0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kern="1200" dirty="0" smtClean="0">
                          <a:effectLst/>
                          <a:latin typeface="+mn-ea"/>
                          <a:ea typeface="+mn-ea"/>
                        </a:rPr>
                        <a:t>회계세무학과는 </a:t>
                      </a:r>
                      <a:r>
                        <a:rPr lang="en-US" altLang="ko-KR" sz="1200" kern="1200" dirty="0" smtClean="0">
                          <a:effectLst/>
                          <a:latin typeface="+mn-ea"/>
                          <a:ea typeface="+mn-ea"/>
                        </a:rPr>
                        <a:t>2.0)</a:t>
                      </a:r>
                      <a:endParaRPr lang="ko-KR" altLang="en-US" sz="1200" b="1" kern="12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4772" marR="64772" marT="17904" marB="17904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6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fontAlgn="base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lang="ko-KR" altLang="en-US" sz="1200" b="1" kern="12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4772" marR="64772" marT="17904" marB="17904" anchor="ctr">
                    <a:solidFill>
                      <a:srgbClr val="F7931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200" kern="1200" dirty="0" smtClean="0">
                          <a:effectLst/>
                          <a:latin typeface="+mn-ea"/>
                          <a:ea typeface="+mn-ea"/>
                        </a:rPr>
                        <a:t>소속학과의 </a:t>
                      </a:r>
                      <a:r>
                        <a:rPr lang="en-US" altLang="ko-KR" sz="1200" b="1" kern="1200" dirty="0" smtClean="0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1" kern="1200" dirty="0" smtClean="0">
                          <a:effectLst/>
                          <a:latin typeface="+mn-ea"/>
                          <a:ea typeface="+mn-ea"/>
                        </a:rPr>
                        <a:t>학년 수료</a:t>
                      </a:r>
                      <a:r>
                        <a:rPr lang="ko-KR" altLang="en-US" sz="1200" kern="1200" dirty="0" smtClean="0">
                          <a:effectLst/>
                          <a:latin typeface="+mn-ea"/>
                          <a:ea typeface="+mn-ea"/>
                        </a:rPr>
                        <a:t>기준 학점을 이수한자</a:t>
                      </a:r>
                      <a:endParaRPr lang="ko-KR" altLang="en-US" sz="1200" kern="12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4772" marR="64772" marT="17904" marB="17904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6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lang="ko-KR" altLang="en-US" sz="1200" b="1" kern="12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4772" marR="64772" marT="17904" marB="17904" anchor="ctr">
                    <a:solidFill>
                      <a:srgbClr val="F7931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effectLst/>
                          <a:latin typeface="+mn-ea"/>
                          <a:ea typeface="+mn-ea"/>
                        </a:rPr>
                        <a:t>전과 신청 시에 </a:t>
                      </a:r>
                      <a:r>
                        <a:rPr lang="ko-KR" altLang="en-US" sz="1200" b="1" kern="1200" dirty="0" smtClean="0">
                          <a:effectLst/>
                          <a:latin typeface="+mn-ea"/>
                          <a:ea typeface="+mn-ea"/>
                        </a:rPr>
                        <a:t>재학 중</a:t>
                      </a:r>
                      <a:r>
                        <a:rPr lang="ko-KR" altLang="en-US" sz="1200" kern="1200" dirty="0" smtClean="0">
                          <a:effectLst/>
                          <a:latin typeface="+mn-ea"/>
                          <a:ea typeface="+mn-ea"/>
                        </a:rPr>
                        <a:t>이며</a:t>
                      </a:r>
                      <a:r>
                        <a:rPr lang="en-US" altLang="ko-KR" sz="1200" kern="1200" dirty="0" smtClean="0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kern="1200" dirty="0" smtClean="0">
                          <a:effectLst/>
                          <a:latin typeface="+mn-ea"/>
                          <a:ea typeface="+mn-ea"/>
                        </a:rPr>
                        <a:t>등록 차수가 </a:t>
                      </a:r>
                      <a:r>
                        <a:rPr lang="en-US" altLang="ko-KR" sz="1200" kern="1200" dirty="0" smtClean="0"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200" kern="1200" dirty="0" smtClean="0">
                          <a:effectLst/>
                          <a:latin typeface="+mn-ea"/>
                          <a:ea typeface="+mn-ea"/>
                        </a:rPr>
                        <a:t>학기를 초과하지 않은 자</a:t>
                      </a:r>
                      <a:r>
                        <a:rPr lang="en-US" altLang="ko-KR" sz="1200" kern="1200" dirty="0" smtClean="0"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kern="1200" dirty="0" smtClean="0">
                          <a:effectLst/>
                          <a:latin typeface="+mn-ea"/>
                          <a:ea typeface="+mn-ea"/>
                        </a:rPr>
                        <a:t>유급학기 제외</a:t>
                      </a:r>
                      <a:r>
                        <a:rPr lang="en-US" altLang="ko-KR" sz="1200" kern="1200" dirty="0" smtClean="0"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kern="12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4772" marR="64772" marT="17904" marB="17904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6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lang="ko-KR" altLang="en-US" sz="1200" b="1" kern="12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4772" marR="64772" marT="17904" marB="17904" anchor="ctr">
                    <a:solidFill>
                      <a:srgbClr val="F7931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전과 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제한</a:t>
                      </a:r>
                      <a:r>
                        <a:rPr lang="ko-KR" altLang="en-US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대상자</a:t>
                      </a:r>
                      <a:r>
                        <a:rPr lang="ko-KR" altLang="en-US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가 아닌 자 </a:t>
                      </a:r>
                      <a:r>
                        <a:rPr lang="en-US" altLang="ko-KR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다음 페이지 참조</a:t>
                      </a:r>
                      <a:r>
                        <a:rPr lang="en-US" altLang="ko-KR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kern="12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4772" marR="64772" marT="17904" marB="17904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2143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전과 운영 원칙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2" marR="64772" marT="17904" marB="17904" anchor="ctr"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전과 최대 가능인원은 해당학과 입학정원의 </a:t>
                      </a:r>
                      <a:r>
                        <a:rPr lang="en-US" altLang="ko-KR" sz="1200" dirty="0" smtClean="0"/>
                        <a:t>10% </a:t>
                      </a:r>
                      <a:r>
                        <a:rPr lang="ko-KR" altLang="en-US" sz="1200" dirty="0" smtClean="0"/>
                        <a:t>이내</a:t>
                      </a:r>
                      <a:endParaRPr lang="ko-KR" altLang="en-US" sz="120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21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모든 학과</a:t>
                      </a:r>
                      <a:r>
                        <a:rPr lang="en-US" altLang="ko-KR" sz="1200" dirty="0" smtClean="0"/>
                        <a:t>(</a:t>
                      </a:r>
                      <a:r>
                        <a:rPr lang="ko-KR" altLang="en-US" sz="1200" dirty="0" smtClean="0"/>
                        <a:t>부</a:t>
                      </a:r>
                      <a:r>
                        <a:rPr lang="en-US" altLang="ko-KR" sz="1200" dirty="0" smtClean="0"/>
                        <a:t>)</a:t>
                      </a:r>
                      <a:r>
                        <a:rPr lang="ko-KR" altLang="en-US" sz="1200" dirty="0" smtClean="0"/>
                        <a:t>는 </a:t>
                      </a:r>
                      <a:r>
                        <a:rPr lang="en-US" altLang="ko-KR" sz="1200" dirty="0" smtClean="0"/>
                        <a:t>ERICA</a:t>
                      </a:r>
                      <a:r>
                        <a:rPr lang="ko-KR" altLang="en-US" sz="1200" dirty="0" smtClean="0"/>
                        <a:t>캠퍼스 내에서만 전과 가능하며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계열 구분 없이 전과 지원 가능</a:t>
                      </a:r>
                      <a:endParaRPr lang="ko-KR" altLang="en-US" sz="1200" dirty="0"/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75640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전과 제한 안내</a:t>
            </a:r>
            <a:endParaRPr lang="ko-KR" altLang="en-US" dirty="0"/>
          </a:p>
        </p:txBody>
      </p:sp>
      <p:sp>
        <p:nvSpPr>
          <p:cNvPr id="6" name="부제목 5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6494400"/>
              </p:ext>
            </p:extLst>
          </p:nvPr>
        </p:nvGraphicFramePr>
        <p:xfrm>
          <a:off x="391885" y="1020663"/>
          <a:ext cx="8316687" cy="512089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28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28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82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973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72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구분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내용</a:t>
                      </a:r>
                      <a:endParaRPr lang="ko-KR" alt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7298">
                <a:tc rowSpan="7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전과 불가 사유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1</a:t>
                      </a:r>
                      <a:endParaRPr lang="ko-KR" altLang="en-US" sz="1200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200" b="1" dirty="0" smtClean="0"/>
                        <a:t>예체능계열</a:t>
                      </a:r>
                      <a:r>
                        <a:rPr lang="en-US" altLang="ko-KR" sz="1200" dirty="0" smtClean="0"/>
                        <a:t>(</a:t>
                      </a:r>
                      <a:r>
                        <a:rPr lang="ko-KR" altLang="en-US" sz="1200" dirty="0" smtClean="0"/>
                        <a:t>디자인대학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예체능대학</a:t>
                      </a:r>
                      <a:r>
                        <a:rPr lang="en-US" altLang="ko-KR" sz="1200" dirty="0" smtClean="0"/>
                        <a:t>) </a:t>
                      </a:r>
                      <a:r>
                        <a:rPr lang="ko-KR" altLang="en-US" sz="1200" dirty="0" smtClean="0"/>
                        <a:t>및 </a:t>
                      </a:r>
                      <a:r>
                        <a:rPr lang="ko-KR" altLang="en-US" sz="1200" b="1" dirty="0" smtClean="0"/>
                        <a:t>약학대학</a:t>
                      </a:r>
                      <a:r>
                        <a:rPr lang="ko-KR" altLang="en-US" sz="1200" dirty="0" smtClean="0"/>
                        <a:t>의 전출입 불가</a:t>
                      </a:r>
                      <a:endParaRPr lang="ko-KR" alt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9572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</a:pPr>
                      <a:r>
                        <a:rPr lang="en-US" altLang="ko-KR" sz="1050" b="1" dirty="0" smtClean="0">
                          <a:latin typeface="+mn-lt"/>
                          <a:ea typeface="Noto Sans CJK KR Light" panose="020B0300000000000000" pitchFamily="34" charset="-127"/>
                        </a:rPr>
                        <a:t>2</a:t>
                      </a:r>
                      <a:endParaRPr lang="ko-KR" altLang="en-US" sz="1050" b="1" dirty="0" smtClean="0">
                        <a:latin typeface="+mn-lt"/>
                        <a:ea typeface="Noto Sans CJK KR Light" panose="020B0300000000000000" pitchFamily="34" charset="-127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200" b="1" dirty="0" smtClean="0"/>
                        <a:t>전과 제한 규정이 있는 전형</a:t>
                      </a:r>
                      <a:r>
                        <a:rPr lang="ko-KR" altLang="en-US" sz="1200" dirty="0" smtClean="0"/>
                        <a:t>으로 입학한 자의 전출 불가</a:t>
                      </a:r>
                      <a:endParaRPr lang="en-US" altLang="ko-KR" sz="1200" dirty="0" smtClean="0"/>
                    </a:p>
                    <a:p>
                      <a:pPr fontAlgn="base">
                        <a:lnSpc>
                          <a:spcPct val="150000"/>
                        </a:lnSpc>
                      </a:pPr>
                      <a:r>
                        <a:rPr lang="en-US" altLang="ko-KR" sz="1050" dirty="0" smtClean="0"/>
                        <a:t>- 2008</a:t>
                      </a:r>
                      <a:r>
                        <a:rPr lang="ko-KR" altLang="en-US" sz="1050" dirty="0" smtClean="0"/>
                        <a:t>년</a:t>
                      </a:r>
                      <a:r>
                        <a:rPr lang="en-US" altLang="ko-KR" sz="1050" dirty="0" smtClean="0"/>
                        <a:t>(</a:t>
                      </a:r>
                      <a:r>
                        <a:rPr lang="ko-KR" altLang="en-US" sz="1050" dirty="0" smtClean="0"/>
                        <a:t>세계화</a:t>
                      </a:r>
                      <a:r>
                        <a:rPr lang="en-US" altLang="ko-KR" sz="1050" dirty="0" smtClean="0"/>
                        <a:t>, </a:t>
                      </a:r>
                      <a:r>
                        <a:rPr lang="ko-KR" altLang="en-US" sz="1050" dirty="0" smtClean="0"/>
                        <a:t>재능우수자</a:t>
                      </a:r>
                      <a:r>
                        <a:rPr lang="en-US" altLang="ko-KR" sz="1050" dirty="0" smtClean="0"/>
                        <a:t>), 2009</a:t>
                      </a:r>
                      <a:r>
                        <a:rPr lang="ko-KR" altLang="en-US" sz="1050" dirty="0" smtClean="0"/>
                        <a:t>년</a:t>
                      </a:r>
                      <a:r>
                        <a:rPr lang="en-US" altLang="ko-KR" sz="1050" dirty="0" smtClean="0"/>
                        <a:t>(</a:t>
                      </a:r>
                      <a:r>
                        <a:rPr lang="ko-KR" altLang="en-US" sz="1050" dirty="0" smtClean="0"/>
                        <a:t>글로벌한양</a:t>
                      </a:r>
                      <a:r>
                        <a:rPr lang="en-US" altLang="ko-KR" sz="1050" dirty="0" smtClean="0"/>
                        <a:t>, </a:t>
                      </a:r>
                      <a:r>
                        <a:rPr lang="ko-KR" altLang="en-US" sz="1050" dirty="0" smtClean="0"/>
                        <a:t>재능우수자</a:t>
                      </a:r>
                      <a:r>
                        <a:rPr lang="en-US" altLang="ko-KR" sz="1050" dirty="0" smtClean="0"/>
                        <a:t>), 2010</a:t>
                      </a:r>
                      <a:r>
                        <a:rPr lang="ko-KR" altLang="en-US" sz="1050" dirty="0" smtClean="0"/>
                        <a:t>년</a:t>
                      </a:r>
                      <a:r>
                        <a:rPr lang="en-US" altLang="ko-KR" sz="1050" dirty="0" smtClean="0"/>
                        <a:t>(</a:t>
                      </a:r>
                      <a:r>
                        <a:rPr lang="ko-KR" altLang="en-US" sz="1050" dirty="0" smtClean="0"/>
                        <a:t>입학사정관</a:t>
                      </a:r>
                      <a:r>
                        <a:rPr lang="en-US" altLang="ko-KR" sz="1050" dirty="0" smtClean="0"/>
                        <a:t>), 2011~2014</a:t>
                      </a:r>
                      <a:r>
                        <a:rPr lang="ko-KR" altLang="en-US" sz="1050" dirty="0" smtClean="0"/>
                        <a:t>년</a:t>
                      </a:r>
                      <a:r>
                        <a:rPr lang="en-US" altLang="ko-KR" sz="1050" dirty="0" smtClean="0"/>
                        <a:t>(</a:t>
                      </a:r>
                      <a:r>
                        <a:rPr lang="ko-KR" altLang="en-US" sz="1050" dirty="0" smtClean="0"/>
                        <a:t>미래인재</a:t>
                      </a:r>
                      <a:r>
                        <a:rPr lang="en-US" altLang="ko-KR" sz="1050" dirty="0" smtClean="0"/>
                        <a:t>), 2014</a:t>
                      </a:r>
                      <a:r>
                        <a:rPr lang="ko-KR" altLang="en-US" sz="1050" dirty="0" smtClean="0"/>
                        <a:t>년</a:t>
                      </a:r>
                      <a:r>
                        <a:rPr lang="en-US" altLang="ko-KR" sz="1050" dirty="0" smtClean="0"/>
                        <a:t>(</a:t>
                      </a:r>
                      <a:r>
                        <a:rPr lang="ko-KR" altLang="en-US" sz="1050" dirty="0" smtClean="0"/>
                        <a:t>국방정보공학과</a:t>
                      </a:r>
                      <a:r>
                        <a:rPr lang="en-US" altLang="ko-KR" sz="1050" dirty="0" smtClean="0"/>
                        <a:t>), 2015</a:t>
                      </a:r>
                      <a:r>
                        <a:rPr lang="ko-KR" altLang="en-US" sz="1050" dirty="0" smtClean="0"/>
                        <a:t>년</a:t>
                      </a:r>
                      <a:r>
                        <a:rPr lang="en-US" altLang="ko-KR" sz="1050" dirty="0" smtClean="0"/>
                        <a:t>(</a:t>
                      </a:r>
                      <a:r>
                        <a:rPr lang="ko-KR" altLang="en-US" sz="1050" dirty="0" err="1" smtClean="0"/>
                        <a:t>특성화고졸재직자전형</a:t>
                      </a:r>
                      <a:r>
                        <a:rPr lang="en-US" altLang="ko-KR" sz="1050" dirty="0" smtClean="0"/>
                        <a:t>) </a:t>
                      </a:r>
                      <a:r>
                        <a:rPr lang="ko-KR" altLang="en-US" sz="1050" dirty="0" smtClean="0"/>
                        <a:t>등 입학 당시 모집 요강에 명시되어 있는 전형</a:t>
                      </a:r>
                      <a:endParaRPr lang="ko-KR" altLang="en-US" sz="1050" dirty="0" smtClean="0">
                        <a:latin typeface="+mn-lt"/>
                        <a:ea typeface="Noto Sans CJK KR Light" panose="020B0300000000000000" pitchFamily="34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9135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3</a:t>
                      </a:r>
                      <a:endParaRPr lang="ko-KR" altLang="en-US" sz="1200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200" b="1" dirty="0" err="1" smtClean="0"/>
                        <a:t>재지원</a:t>
                      </a:r>
                      <a:r>
                        <a:rPr lang="ko-KR" altLang="en-US" sz="1200" b="1" dirty="0" smtClean="0"/>
                        <a:t> </a:t>
                      </a:r>
                      <a:r>
                        <a:rPr lang="ko-KR" altLang="en-US" sz="1200" dirty="0" smtClean="0"/>
                        <a:t>불가 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en-US" altLang="ko-KR" sz="1200" dirty="0" smtClean="0"/>
                        <a:t>-</a:t>
                      </a:r>
                      <a:r>
                        <a:rPr lang="en-US" altLang="ko-KR" sz="1200" baseline="0" dirty="0" smtClean="0"/>
                        <a:t> </a:t>
                      </a:r>
                      <a:r>
                        <a:rPr lang="ko-KR" altLang="en-US" sz="1200" dirty="0" smtClean="0"/>
                        <a:t>재학기간 중 </a:t>
                      </a:r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회에 한하며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합격한 뒤 취소하면 </a:t>
                      </a:r>
                      <a:r>
                        <a:rPr lang="ko-KR" altLang="en-US" sz="1200" dirty="0" err="1" smtClean="0"/>
                        <a:t>재지원</a:t>
                      </a:r>
                      <a:r>
                        <a:rPr lang="ko-KR" altLang="en-US" sz="1200" dirty="0" smtClean="0"/>
                        <a:t> 불가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단 불합격한 경우 </a:t>
                      </a:r>
                      <a:r>
                        <a:rPr lang="ko-KR" altLang="en-US" sz="1200" dirty="0" err="1" smtClean="0"/>
                        <a:t>재지원은</a:t>
                      </a:r>
                      <a:r>
                        <a:rPr lang="ko-KR" altLang="en-US" sz="1200" dirty="0" smtClean="0"/>
                        <a:t> 가능</a:t>
                      </a:r>
                      <a:endParaRPr lang="ko-KR" alt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7298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4</a:t>
                      </a:r>
                      <a:endParaRPr lang="ko-KR" altLang="en-US" sz="1200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200" b="1" dirty="0" smtClean="0"/>
                        <a:t>동일 학부 내 전과 </a:t>
                      </a:r>
                      <a:r>
                        <a:rPr lang="ko-KR" altLang="en-US" sz="1200" dirty="0" smtClean="0"/>
                        <a:t>불가 </a:t>
                      </a:r>
                      <a:r>
                        <a:rPr lang="en-US" altLang="ko-KR" sz="1200" dirty="0" smtClean="0"/>
                        <a:t>- </a:t>
                      </a:r>
                      <a:r>
                        <a:rPr lang="ko-KR" altLang="en-US" sz="1200" dirty="0" smtClean="0"/>
                        <a:t>학부로 입학하여 전공을 배정받은 경우</a:t>
                      </a:r>
                      <a:endParaRPr lang="ko-KR" alt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7298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5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200" b="1" dirty="0" smtClean="0"/>
                        <a:t>전출입 제한</a:t>
                      </a:r>
                      <a:r>
                        <a:rPr lang="ko-KR" altLang="en-US" sz="1200" dirty="0" smtClean="0"/>
                        <a:t>에 의하여 소속 학과의 승인을 받지 못한 경우 불가</a:t>
                      </a:r>
                      <a:endParaRPr lang="en-US" altLang="ko-KR" sz="1200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3481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6</a:t>
                      </a:r>
                      <a:endParaRPr lang="ko-KR" altLang="en-US" sz="1200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</a:rPr>
                        <a:t>편입생</a:t>
                      </a:r>
                      <a:r>
                        <a:rPr lang="ko-KR" altLang="en-US" sz="1200" dirty="0" smtClean="0"/>
                        <a:t> 신청 불가</a:t>
                      </a:r>
                      <a:endParaRPr lang="ko-KR" alt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91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7</a:t>
                      </a:r>
                      <a:endParaRPr lang="ko-KR" altLang="en-US" sz="1200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공학대학 융합공학과와 경상대학 회계세무학과의 전출입 제한은 </a:t>
                      </a:r>
                      <a:r>
                        <a:rPr lang="en-US" altLang="ko-KR" sz="1200" dirty="0" smtClean="0"/>
                        <a:t>2018</a:t>
                      </a:r>
                      <a:r>
                        <a:rPr lang="ko-KR" altLang="en-US" sz="1200" dirty="0" smtClean="0"/>
                        <a:t>학년도 전과 시행부터 </a:t>
                      </a:r>
                      <a:r>
                        <a:rPr lang="ko-KR" altLang="en-US" sz="1200" b="1" dirty="0" smtClean="0"/>
                        <a:t>해제</a:t>
                      </a:r>
                      <a:r>
                        <a:rPr lang="ko-KR" altLang="en-US" sz="1200" dirty="0" smtClean="0"/>
                        <a:t>되며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이 두 학과간 전과에 한하여 허가함</a:t>
                      </a:r>
                      <a:endParaRPr lang="ko-KR" alt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729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전출입 제한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1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공학대학 건설환경공학과 </a:t>
                      </a:r>
                      <a:r>
                        <a:rPr lang="en-US" altLang="ko-KR" sz="1200" dirty="0" smtClean="0"/>
                        <a:t>(2017</a:t>
                      </a:r>
                      <a:r>
                        <a:rPr lang="ko-KR" altLang="en-US" sz="1200" dirty="0" smtClean="0"/>
                        <a:t>학번부터 적용</a:t>
                      </a:r>
                      <a:r>
                        <a:rPr lang="en-US" altLang="ko-KR" sz="1200" dirty="0" smtClean="0"/>
                        <a:t>)</a:t>
                      </a:r>
                      <a:endParaRPr lang="ko-KR" altLang="en-US" sz="1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* </a:t>
                      </a:r>
                      <a:r>
                        <a:rPr lang="ko-KR" altLang="en-US" sz="1200" dirty="0" smtClean="0"/>
                        <a:t>세부 운영은 해당 단과대학 </a:t>
                      </a:r>
                      <a:r>
                        <a:rPr lang="en-US" altLang="ko-KR" sz="1200" dirty="0" smtClean="0"/>
                        <a:t/>
                      </a:r>
                      <a:br>
                        <a:rPr lang="en-US" altLang="ko-KR" sz="1200" dirty="0" smtClean="0"/>
                      </a:br>
                      <a:r>
                        <a:rPr lang="en-US" altLang="ko-KR" sz="1200" dirty="0" smtClean="0"/>
                        <a:t>  </a:t>
                      </a:r>
                      <a:r>
                        <a:rPr lang="ko-KR" altLang="en-US" sz="1200" dirty="0" smtClean="0"/>
                        <a:t>내규에 따름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729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2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과학기술융합대학 전 학과</a:t>
                      </a:r>
                      <a:endParaRPr lang="ko-KR" altLang="en-US" sz="12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56274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5"/>
          <p:cNvSpPr>
            <a:spLocks noChangeArrowheads="1"/>
          </p:cNvSpPr>
          <p:nvPr/>
        </p:nvSpPr>
        <p:spPr bwMode="auto">
          <a:xfrm>
            <a:off x="662070" y="1267462"/>
            <a:ext cx="8394843" cy="45243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171450" indent="-171450" fontAlgn="base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kumimoji="0" lang="en-US" altLang="ko-KR" sz="1200" dirty="0">
                <a:solidFill>
                  <a:srgbClr val="0070C0"/>
                </a:solidFill>
                <a:latin typeface="+mn-lt"/>
                <a:ea typeface="Noto Sans CJK KR Light" panose="020B0300000000000000" pitchFamily="34" charset="-127"/>
              </a:rPr>
              <a:t> </a:t>
            </a:r>
            <a:r>
              <a:rPr kumimoji="0" lang="ko-KR" altLang="en-US" sz="1200" b="1" dirty="0" smtClean="0">
                <a:solidFill>
                  <a:srgbClr val="0070C0"/>
                </a:solidFill>
                <a:latin typeface="+mn-lt"/>
                <a:ea typeface="Noto Sans CJK KR Light" panose="020B0300000000000000" pitchFamily="34" charset="-127"/>
              </a:rPr>
              <a:t>신청방법</a:t>
            </a:r>
            <a:endParaRPr kumimoji="0" lang="en-US" altLang="ko-KR" sz="1200" b="1" dirty="0" smtClean="0">
              <a:solidFill>
                <a:srgbClr val="0070C0"/>
              </a:solidFill>
              <a:latin typeface="+mn-lt"/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r>
              <a:rPr kumimoji="0" lang="en-US" altLang="ko-KR" sz="1200" dirty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 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   </a:t>
            </a:r>
            <a:r>
              <a:rPr lang="en-US" altLang="ko-KR" sz="1200" kern="0" dirty="0">
                <a:latin typeface="+mn-lt"/>
                <a:ea typeface="Noto Sans CJK KR Light" panose="020B0300000000000000" pitchFamily="34" charset="-127"/>
              </a:rPr>
              <a:t>HY-in </a:t>
            </a:r>
            <a:r>
              <a:rPr lang="ko-KR" altLang="en-US" sz="1200" kern="0" dirty="0">
                <a:latin typeface="+mn-lt"/>
                <a:ea typeface="Noto Sans CJK KR Light" panose="020B0300000000000000" pitchFamily="34" charset="-127"/>
              </a:rPr>
              <a:t>로그인 </a:t>
            </a:r>
            <a:r>
              <a:rPr lang="en-US" altLang="ko-KR" sz="1200" kern="0" dirty="0">
                <a:latin typeface="+mn-lt"/>
                <a:ea typeface="Noto Sans CJK KR Light" panose="020B0300000000000000" pitchFamily="34" charset="-127"/>
              </a:rPr>
              <a:t>&gt; </a:t>
            </a:r>
            <a:r>
              <a:rPr lang="ko-KR" altLang="en-US" sz="1200" kern="0" dirty="0">
                <a:latin typeface="+mn-lt"/>
                <a:ea typeface="Noto Sans CJK KR Light" panose="020B0300000000000000" pitchFamily="34" charset="-127"/>
              </a:rPr>
              <a:t>신청 </a:t>
            </a:r>
            <a:r>
              <a:rPr lang="en-US" altLang="ko-KR" sz="1200" kern="0" dirty="0">
                <a:latin typeface="+mn-lt"/>
                <a:ea typeface="Noto Sans CJK KR Light" panose="020B0300000000000000" pitchFamily="34" charset="-127"/>
              </a:rPr>
              <a:t>&gt; </a:t>
            </a:r>
            <a:r>
              <a:rPr lang="ko-KR" altLang="en-US" sz="1200" kern="0" dirty="0" err="1">
                <a:latin typeface="+mn-lt"/>
                <a:ea typeface="Noto Sans CJK KR Light" panose="020B0300000000000000" pitchFamily="34" charset="-127"/>
              </a:rPr>
              <a:t>학적변동</a:t>
            </a:r>
            <a:r>
              <a:rPr lang="ko-KR" altLang="en-US" sz="1200" kern="0" dirty="0">
                <a:latin typeface="+mn-lt"/>
                <a:ea typeface="Noto Sans CJK KR Light" panose="020B0300000000000000" pitchFamily="34" charset="-127"/>
              </a:rPr>
              <a:t> </a:t>
            </a:r>
            <a:r>
              <a:rPr lang="en-US" altLang="ko-KR" sz="1200" kern="0" dirty="0">
                <a:latin typeface="+mn-lt"/>
                <a:ea typeface="Noto Sans CJK KR Light" panose="020B0300000000000000" pitchFamily="34" charset="-127"/>
              </a:rPr>
              <a:t>&gt; </a:t>
            </a:r>
            <a:r>
              <a:rPr lang="ko-KR" altLang="en-US" sz="1200" kern="0" dirty="0">
                <a:latin typeface="+mn-lt"/>
                <a:ea typeface="Noto Sans CJK KR Light" panose="020B0300000000000000" pitchFamily="34" charset="-127"/>
              </a:rPr>
              <a:t>전과신청</a:t>
            </a:r>
            <a:r>
              <a:rPr lang="en-US" altLang="ko-KR" sz="1200" kern="0" dirty="0">
                <a:latin typeface="+mn-lt"/>
                <a:ea typeface="Noto Sans CJK KR Light" panose="020B0300000000000000" pitchFamily="34" charset="-127"/>
              </a:rPr>
              <a:t>&gt; </a:t>
            </a:r>
            <a:r>
              <a:rPr lang="ko-KR" altLang="en-US" sz="1200" kern="0" dirty="0">
                <a:latin typeface="+mn-lt"/>
                <a:ea typeface="Noto Sans CJK KR Light" panose="020B0300000000000000" pitchFamily="34" charset="-127"/>
              </a:rPr>
              <a:t>신청완료 후 신청서 </a:t>
            </a:r>
            <a:r>
              <a:rPr lang="ko-KR" altLang="en-US" sz="1200" kern="0" dirty="0" smtClean="0">
                <a:latin typeface="+mn-lt"/>
                <a:ea typeface="Noto Sans CJK KR Light" panose="020B0300000000000000" pitchFamily="34" charset="-127"/>
              </a:rPr>
              <a:t>출력</a:t>
            </a:r>
            <a:endParaRPr lang="en-US" altLang="ko-KR" sz="1200" kern="0" dirty="0" smtClean="0">
              <a:latin typeface="+mn-lt"/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endParaRPr lang="en-US" altLang="ko-KR" sz="1200" kern="0" dirty="0">
              <a:latin typeface="+mn-lt"/>
              <a:ea typeface="Noto Sans CJK KR Light" panose="020B0300000000000000" pitchFamily="34" charset="-127"/>
            </a:endParaRPr>
          </a:p>
          <a:p>
            <a:pPr marL="171450" indent="-171450" fontAlgn="base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200" b="1" kern="0" dirty="0" smtClean="0">
                <a:solidFill>
                  <a:srgbClr val="0070C0"/>
                </a:solidFill>
                <a:latin typeface="+mn-lt"/>
                <a:ea typeface="Noto Sans CJK KR Light" panose="020B0300000000000000" pitchFamily="34" charset="-127"/>
              </a:rPr>
              <a:t>제출 서류 </a:t>
            </a:r>
            <a:r>
              <a:rPr lang="en-US" altLang="ko-KR" sz="1200" b="1" kern="0" dirty="0" smtClean="0">
                <a:solidFill>
                  <a:srgbClr val="0070C0"/>
                </a:solidFill>
                <a:latin typeface="+mn-lt"/>
                <a:ea typeface="Noto Sans CJK KR Light" panose="020B0300000000000000" pitchFamily="34" charset="-127"/>
              </a:rPr>
              <a:t>(</a:t>
            </a:r>
            <a:r>
              <a:rPr lang="ko-KR" altLang="en-US" sz="1200" b="1" kern="0" dirty="0" smtClean="0">
                <a:solidFill>
                  <a:srgbClr val="0070C0"/>
                </a:solidFill>
                <a:latin typeface="+mn-lt"/>
                <a:ea typeface="Noto Sans CJK KR Light" panose="020B0300000000000000" pitchFamily="34" charset="-127"/>
              </a:rPr>
              <a:t>각 </a:t>
            </a:r>
            <a:r>
              <a:rPr lang="en-US" altLang="ko-KR" sz="1200" b="1" kern="0" dirty="0" smtClean="0">
                <a:solidFill>
                  <a:srgbClr val="0070C0"/>
                </a:solidFill>
                <a:latin typeface="+mn-lt"/>
                <a:ea typeface="Noto Sans CJK KR Light" panose="020B0300000000000000" pitchFamily="34" charset="-127"/>
              </a:rPr>
              <a:t>1</a:t>
            </a:r>
            <a:r>
              <a:rPr lang="ko-KR" altLang="en-US" sz="1200" b="1" kern="0" dirty="0" smtClean="0">
                <a:solidFill>
                  <a:srgbClr val="0070C0"/>
                </a:solidFill>
                <a:latin typeface="+mn-lt"/>
                <a:ea typeface="Noto Sans CJK KR Light" panose="020B0300000000000000" pitchFamily="34" charset="-127"/>
              </a:rPr>
              <a:t>부</a:t>
            </a:r>
            <a:r>
              <a:rPr lang="en-US" altLang="ko-KR" sz="1200" b="1" kern="0" dirty="0" smtClean="0">
                <a:solidFill>
                  <a:srgbClr val="0070C0"/>
                </a:solidFill>
                <a:latin typeface="+mn-lt"/>
                <a:ea typeface="Noto Sans CJK KR Light" panose="020B0300000000000000" pitchFamily="34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endParaRPr kumimoji="0" lang="en-US" altLang="ko-KR" sz="1200" kern="0" dirty="0" smtClean="0">
              <a:solidFill>
                <a:srgbClr val="0070C0"/>
              </a:solidFill>
              <a:latin typeface="+mn-lt"/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endParaRPr kumimoji="0" lang="en-US" altLang="ko-KR" sz="1200" kern="0" dirty="0">
              <a:solidFill>
                <a:srgbClr val="0070C0"/>
              </a:solidFill>
              <a:latin typeface="+mn-lt"/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endParaRPr kumimoji="0" lang="en-US" altLang="ko-KR" sz="1200" kern="0" dirty="0" smtClean="0">
              <a:solidFill>
                <a:srgbClr val="0070C0"/>
              </a:solidFill>
              <a:latin typeface="+mn-lt"/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endParaRPr kumimoji="0" lang="en-US" altLang="ko-KR" sz="1200" kern="0" dirty="0">
              <a:solidFill>
                <a:srgbClr val="0070C0"/>
              </a:solidFill>
              <a:latin typeface="+mn-lt"/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endParaRPr kumimoji="0" lang="en-US" altLang="ko-KR" sz="1200" kern="0" dirty="0" smtClean="0">
              <a:solidFill>
                <a:srgbClr val="0070C0"/>
              </a:solidFill>
              <a:latin typeface="+mn-lt"/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endParaRPr kumimoji="0" lang="en-US" altLang="ko-KR" sz="1200" kern="0" dirty="0">
              <a:solidFill>
                <a:srgbClr val="0070C0"/>
              </a:solidFill>
              <a:latin typeface="+mn-lt"/>
              <a:ea typeface="Noto Sans CJK KR Light" panose="020B0300000000000000" pitchFamily="34" charset="-127"/>
            </a:endParaRPr>
          </a:p>
          <a:p>
            <a:pPr marL="171450" indent="-171450" fontAlgn="base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kumimoji="0" lang="en-US" altLang="ko-KR" sz="1200" kern="0" dirty="0" smtClean="0">
                <a:solidFill>
                  <a:srgbClr val="0070C0"/>
                </a:solidFill>
                <a:latin typeface="+mn-lt"/>
                <a:ea typeface="Noto Sans CJK KR Light" panose="020B0300000000000000" pitchFamily="34" charset="-127"/>
              </a:rPr>
              <a:t> </a:t>
            </a:r>
            <a:r>
              <a:rPr kumimoji="0" lang="ko-KR" altLang="en-US" sz="1200" b="1" kern="0" dirty="0" smtClean="0">
                <a:solidFill>
                  <a:srgbClr val="0070C0"/>
                </a:solidFill>
                <a:latin typeface="+mn-lt"/>
                <a:ea typeface="Noto Sans CJK KR Light" panose="020B0300000000000000" pitchFamily="34" charset="-127"/>
              </a:rPr>
              <a:t>접수처</a:t>
            </a:r>
            <a:endParaRPr kumimoji="0" lang="en-US" altLang="ko-KR" sz="1200" b="1" kern="0" dirty="0" smtClean="0">
              <a:solidFill>
                <a:srgbClr val="0070C0"/>
              </a:solidFill>
              <a:latin typeface="+mn-lt"/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r>
              <a:rPr kumimoji="0" lang="en-US" altLang="ko-KR" sz="1200" kern="0" dirty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 </a:t>
            </a:r>
            <a:r>
              <a:rPr kumimoji="0" lang="en-US" altLang="ko-KR" sz="1200" kern="0" dirty="0" smtClean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   - </a:t>
            </a:r>
            <a:r>
              <a:rPr kumimoji="0" lang="ko-KR" altLang="en-US" sz="1200" kern="0" dirty="0" smtClean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기본적으로 지원하는 대학 행정팀으로 신청기간 마감일 </a:t>
            </a:r>
            <a:r>
              <a:rPr kumimoji="0" lang="en-US" altLang="ko-KR" sz="1200" kern="0" dirty="0" smtClean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17</a:t>
            </a:r>
            <a:r>
              <a:rPr kumimoji="0" lang="ko-KR" altLang="en-US" sz="1200" kern="0" dirty="0" smtClean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시까지 제출 엄수</a:t>
            </a:r>
            <a:endParaRPr kumimoji="0" lang="en-US" altLang="ko-KR" sz="1200" kern="0" dirty="0" smtClean="0">
              <a:solidFill>
                <a:srgbClr val="000000"/>
              </a:solidFill>
              <a:latin typeface="+mn-lt"/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r>
              <a:rPr kumimoji="0" lang="en-US" altLang="ko-KR" sz="1200" kern="0" dirty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 </a:t>
            </a:r>
            <a:r>
              <a:rPr kumimoji="0" lang="en-US" altLang="ko-KR" sz="1200" kern="0" dirty="0" smtClean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   - </a:t>
            </a:r>
            <a:r>
              <a:rPr kumimoji="0" lang="ko-KR" altLang="en-US" sz="1200" kern="0" dirty="0" smtClean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전출제한 학과 </a:t>
            </a:r>
            <a:r>
              <a:rPr kumimoji="0" lang="en-US" altLang="ko-KR" sz="1200" kern="0" dirty="0" smtClean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(</a:t>
            </a:r>
            <a:r>
              <a:rPr kumimoji="0" lang="ko-KR" altLang="en-US" sz="1200" kern="0" dirty="0" smtClean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과</a:t>
            </a:r>
            <a:r>
              <a:rPr kumimoji="0" lang="ko-KR" altLang="en-US" sz="1200" kern="0" dirty="0" smtClean="0">
                <a:latin typeface="+mn-lt"/>
                <a:ea typeface="Noto Sans CJK KR Light" panose="020B0300000000000000" pitchFamily="34" charset="-127"/>
              </a:rPr>
              <a:t>학기술융합대학</a:t>
            </a:r>
            <a:r>
              <a:rPr kumimoji="0" lang="en-US" altLang="ko-KR" sz="1200" kern="0" dirty="0" smtClean="0">
                <a:latin typeface="+mn-lt"/>
                <a:ea typeface="Noto Sans CJK KR Light" panose="020B0300000000000000" pitchFamily="34" charset="-127"/>
              </a:rPr>
              <a:t>, </a:t>
            </a:r>
            <a:r>
              <a:rPr kumimoji="0" lang="ko-KR" altLang="en-US" sz="1200" kern="0" dirty="0" smtClean="0">
                <a:latin typeface="+mn-lt"/>
                <a:ea typeface="Noto Sans CJK KR Light" panose="020B0300000000000000" pitchFamily="34" charset="-127"/>
              </a:rPr>
              <a:t>공학대학 건설환경공학과</a:t>
            </a:r>
            <a:r>
              <a:rPr kumimoji="0" lang="en-US" altLang="ko-KR" sz="1200" kern="0" dirty="0" smtClean="0">
                <a:latin typeface="+mn-lt"/>
                <a:ea typeface="Noto Sans CJK KR Light" panose="020B0300000000000000" pitchFamily="34" charset="-127"/>
              </a:rPr>
              <a:t>)</a:t>
            </a:r>
            <a:r>
              <a:rPr kumimoji="0" lang="ko-KR" altLang="en-US" sz="1200" kern="0" dirty="0" smtClean="0">
                <a:latin typeface="+mn-lt"/>
                <a:ea typeface="Noto Sans CJK KR Light" panose="020B0300000000000000" pitchFamily="34" charset="-127"/>
              </a:rPr>
              <a:t> 소속 학생은 소속대학 행정팀으로 서류제출</a:t>
            </a:r>
            <a:endParaRPr kumimoji="0" lang="en-US" altLang="ko-KR" sz="1200" kern="0" dirty="0" smtClean="0">
              <a:latin typeface="+mn-lt"/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r>
              <a:rPr kumimoji="0" lang="en-US" altLang="ko-KR" sz="1200" kern="0" dirty="0" smtClean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    - </a:t>
            </a:r>
            <a:r>
              <a:rPr kumimoji="0" lang="ko-KR" altLang="en-US" sz="1200" kern="0" dirty="0" smtClean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전과 지원서류는 본인 직접 방문 제출이 원칙이나</a:t>
            </a:r>
            <a:r>
              <a:rPr kumimoji="0" lang="en-US" altLang="ko-KR" sz="1200" kern="0" dirty="0" smtClean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 </a:t>
            </a:r>
            <a:r>
              <a:rPr kumimoji="0" lang="ko-KR" altLang="en-US" sz="1200" kern="0" dirty="0" smtClean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부득이하게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대리인이 제출해야 하는 경우에는 </a:t>
            </a:r>
            <a:endParaRPr kumimoji="0" lang="en-US" altLang="ko-KR" sz="1200" b="1" kern="0" dirty="0" smtClean="0">
              <a:solidFill>
                <a:srgbClr val="000000"/>
              </a:solidFill>
              <a:latin typeface="+mn-lt"/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r>
              <a:rPr kumimoji="0" lang="en-US" altLang="ko-KR" sz="1200" kern="0" dirty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 </a:t>
            </a:r>
            <a:r>
              <a:rPr kumimoji="0" lang="en-US" altLang="ko-KR" sz="1200" kern="0" dirty="0" smtClean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     </a:t>
            </a:r>
            <a:r>
              <a:rPr kumimoji="0" lang="ko-KR" altLang="en-US" sz="1200" kern="0" dirty="0" smtClean="0">
                <a:solidFill>
                  <a:srgbClr val="FF0000"/>
                </a:solidFill>
                <a:latin typeface="+mn-lt"/>
                <a:ea typeface="Noto Sans CJK KR Light" panose="020B0300000000000000" pitchFamily="34" charset="-127"/>
              </a:rPr>
              <a:t>전과지원위임장 </a:t>
            </a:r>
            <a:r>
              <a:rPr kumimoji="0" lang="en-US" altLang="ko-KR" sz="1200" kern="0" dirty="0" smtClean="0">
                <a:solidFill>
                  <a:srgbClr val="FF0000"/>
                </a:solidFill>
                <a:latin typeface="+mn-lt"/>
                <a:ea typeface="Noto Sans CJK KR Light" panose="020B0300000000000000" pitchFamily="34" charset="-127"/>
              </a:rPr>
              <a:t>1</a:t>
            </a:r>
            <a:r>
              <a:rPr kumimoji="0" lang="ko-KR" altLang="en-US" sz="1200" kern="0" dirty="0" smtClean="0">
                <a:solidFill>
                  <a:srgbClr val="FF0000"/>
                </a:solidFill>
                <a:latin typeface="+mn-lt"/>
                <a:ea typeface="Noto Sans CJK KR Light" panose="020B0300000000000000" pitchFamily="34" charset="-127"/>
              </a:rPr>
              <a:t>부</a:t>
            </a:r>
            <a:r>
              <a:rPr kumimoji="0" lang="en-US" altLang="ko-KR" sz="1200" kern="0" dirty="0" smtClean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 </a:t>
            </a:r>
            <a:r>
              <a:rPr kumimoji="0" lang="ko-KR" altLang="en-US" sz="1200" kern="0" dirty="0" smtClean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과 신분증을 지참하시기 바랍니다</a:t>
            </a:r>
            <a:r>
              <a:rPr kumimoji="0" lang="en-US" altLang="ko-KR" sz="1200" kern="0" dirty="0" smtClean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. </a:t>
            </a:r>
            <a:r>
              <a:rPr lang="en-US" altLang="ko-KR" sz="1200" dirty="0">
                <a:solidFill>
                  <a:srgbClr val="0070C0"/>
                </a:solidFill>
                <a:latin typeface="+mn-lt"/>
                <a:ea typeface="Noto Sans CJK KR Light" panose="020B0300000000000000" pitchFamily="34" charset="-127"/>
              </a:rPr>
              <a:t>[</a:t>
            </a:r>
            <a:r>
              <a:rPr lang="ko-KR" altLang="en-US" sz="1200" dirty="0">
                <a:solidFill>
                  <a:srgbClr val="0070C0"/>
                </a:solidFill>
                <a:latin typeface="+mn-lt"/>
                <a:ea typeface="Noto Sans CJK KR Light" panose="020B0300000000000000" pitchFamily="34" charset="-127"/>
              </a:rPr>
              <a:t>양식 다운로드는 본 안내문 </a:t>
            </a:r>
            <a:r>
              <a:rPr lang="ko-KR" altLang="en-US" sz="1200" dirty="0" err="1">
                <a:solidFill>
                  <a:srgbClr val="0070C0"/>
                </a:solidFill>
                <a:latin typeface="+mn-lt"/>
                <a:ea typeface="Noto Sans CJK KR Light" panose="020B0300000000000000" pitchFamily="34" charset="-127"/>
              </a:rPr>
              <a:t>마지막장</a:t>
            </a:r>
            <a:r>
              <a:rPr lang="ko-KR" altLang="en-US" sz="1200" dirty="0">
                <a:solidFill>
                  <a:srgbClr val="0070C0"/>
                </a:solidFill>
                <a:latin typeface="+mn-lt"/>
                <a:ea typeface="Noto Sans CJK KR Light" panose="020B0300000000000000" pitchFamily="34" charset="-127"/>
              </a:rPr>
              <a:t> 참고</a:t>
            </a:r>
            <a:r>
              <a:rPr lang="en-US" altLang="ko-KR" sz="1200" dirty="0">
                <a:solidFill>
                  <a:srgbClr val="0070C0"/>
                </a:solidFill>
                <a:latin typeface="+mn-lt"/>
                <a:ea typeface="Noto Sans CJK KR Light" panose="020B0300000000000000" pitchFamily="34" charset="-127"/>
              </a:rPr>
              <a:t>]</a:t>
            </a:r>
            <a:endParaRPr kumimoji="0" lang="en-US" altLang="ko-KR" sz="1200" kern="0" dirty="0" smtClean="0">
              <a:solidFill>
                <a:srgbClr val="000000"/>
              </a:solidFill>
              <a:latin typeface="+mn-lt"/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r>
              <a:rPr kumimoji="0" lang="en-US" altLang="ko-KR" sz="1200" kern="0" dirty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 </a:t>
            </a:r>
            <a:r>
              <a:rPr kumimoji="0" lang="en-US" altLang="ko-KR" sz="1200" kern="0" dirty="0" smtClean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   - </a:t>
            </a:r>
            <a:r>
              <a:rPr kumimoji="0" lang="ko-KR" altLang="en-US" sz="1200" kern="0" dirty="0" smtClean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원서 미제출자는 전과신청 포기로 간주 함</a:t>
            </a:r>
            <a:endParaRPr kumimoji="0" lang="en-US" altLang="ko-KR" sz="1200" kern="0" dirty="0" smtClean="0">
              <a:solidFill>
                <a:srgbClr val="000000"/>
              </a:solidFill>
              <a:latin typeface="+mn-lt"/>
              <a:ea typeface="Noto Sans CJK KR Light" panose="020B0300000000000000" pitchFamily="34" charset="-127"/>
            </a:endParaRPr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신청 방법</a:t>
            </a:r>
            <a:endParaRPr lang="ko-KR" altLang="en-US" dirty="0"/>
          </a:p>
        </p:txBody>
      </p:sp>
      <p:sp>
        <p:nvSpPr>
          <p:cNvPr id="7" name="부제목 6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0029382"/>
              </p:ext>
            </p:extLst>
          </p:nvPr>
        </p:nvGraphicFramePr>
        <p:xfrm>
          <a:off x="975360" y="2504592"/>
          <a:ext cx="7175862" cy="131847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7287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15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655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9490">
                <a:tc>
                  <a:txBody>
                    <a:bodyPr/>
                    <a:lstStyle/>
                    <a:p>
                      <a:pPr marL="0" indent="0" algn="ctr" fontAlgn="base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lang="ko-KR" altLang="en-US" sz="1200" b="1" kern="12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4772" marR="64772" marT="17904" marB="17904" anchor="ctr">
                    <a:solidFill>
                      <a:srgbClr val="F7931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dirty="0" smtClean="0">
                          <a:effectLst/>
                          <a:latin typeface="+mn-ea"/>
                          <a:ea typeface="+mn-ea"/>
                        </a:rPr>
                        <a:t>전과 신청서</a:t>
                      </a:r>
                      <a:endParaRPr lang="en-US" altLang="ko-KR" sz="1200" kern="1200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marL="64772" marR="64772" marT="17904" marB="17904" anchor="ctr">
                    <a:solidFill>
                      <a:srgbClr val="CFCF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effectLst/>
                          <a:latin typeface="+mn-ea"/>
                          <a:ea typeface="+mn-ea"/>
                        </a:rPr>
                        <a:t>HY-in </a:t>
                      </a:r>
                      <a:r>
                        <a:rPr lang="ko-KR" altLang="en-US" sz="1200" kern="1200" dirty="0" smtClean="0">
                          <a:effectLst/>
                          <a:latin typeface="+mn-ea"/>
                          <a:ea typeface="+mn-ea"/>
                        </a:rPr>
                        <a:t>전산출력</a:t>
                      </a:r>
                      <a:r>
                        <a:rPr lang="en-US" altLang="ko-KR" sz="1200" kern="1200" dirty="0" smtClean="0">
                          <a:effectLst/>
                          <a:latin typeface="+mn-ea"/>
                          <a:ea typeface="+mn-ea"/>
                        </a:rPr>
                        <a:t>.  </a:t>
                      </a:r>
                      <a:r>
                        <a:rPr lang="ko-KR" altLang="en-US" sz="1200" kern="1200" dirty="0" smtClean="0">
                          <a:effectLst/>
                          <a:latin typeface="+mn-ea"/>
                          <a:ea typeface="+mn-ea"/>
                        </a:rPr>
                        <a:t>보호자 및</a:t>
                      </a:r>
                      <a:r>
                        <a:rPr lang="en-US" altLang="ko-KR" sz="1200" kern="1200" dirty="0" smtClean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kern="1200" dirty="0" smtClean="0">
                          <a:effectLst/>
                          <a:latin typeface="+mn-ea"/>
                          <a:ea typeface="+mn-ea"/>
                        </a:rPr>
                        <a:t>본인 도장 날인 필요</a:t>
                      </a:r>
                      <a:endParaRPr lang="en-US" altLang="ko-KR" sz="1200" kern="1200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marL="64772" marR="64772" marT="17904" marB="17904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lang="ko-KR" altLang="en-US" sz="1200" b="1" kern="12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4772" marR="64772" marT="17904" marB="17904" anchor="ctr">
                    <a:solidFill>
                      <a:srgbClr val="F7931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dirty="0" smtClean="0">
                          <a:effectLst/>
                          <a:latin typeface="+mn-ea"/>
                          <a:ea typeface="+mn-ea"/>
                        </a:rPr>
                        <a:t>성적 증명서</a:t>
                      </a:r>
                      <a:endParaRPr lang="en-US" altLang="ko-KR" sz="1200" kern="1200" dirty="0" smtClean="0">
                        <a:effectLst/>
                        <a:latin typeface="+mn-ea"/>
                        <a:ea typeface="+mn-ea"/>
                      </a:endParaRPr>
                    </a:p>
                  </a:txBody>
                  <a:tcPr marL="64772" marR="64772" marT="17904" marB="17904" anchor="ctr">
                    <a:solidFill>
                      <a:srgbClr val="CFCF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effectLst/>
                          <a:latin typeface="+mn-ea"/>
                          <a:ea typeface="+mn-ea"/>
                        </a:rPr>
                        <a:t>무인 자동 </a:t>
                      </a:r>
                      <a:r>
                        <a:rPr lang="ko-KR" altLang="en-US" sz="1200" kern="1200" dirty="0" err="1" smtClean="0">
                          <a:effectLst/>
                          <a:latin typeface="+mn-ea"/>
                          <a:ea typeface="+mn-ea"/>
                        </a:rPr>
                        <a:t>발급기</a:t>
                      </a:r>
                      <a:r>
                        <a:rPr lang="ko-KR" altLang="en-US" sz="1200" kern="1200" dirty="0" smtClean="0">
                          <a:effectLst/>
                          <a:latin typeface="+mn-ea"/>
                          <a:ea typeface="+mn-ea"/>
                        </a:rPr>
                        <a:t> 또는 전산 출력 가능 </a:t>
                      </a:r>
                      <a:r>
                        <a:rPr lang="en-US" altLang="ko-KR" sz="1200" kern="1200" dirty="0" smtClean="0"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kern="1200" dirty="0" smtClean="0">
                          <a:effectLst/>
                          <a:latin typeface="+mn-ea"/>
                          <a:ea typeface="+mn-ea"/>
                        </a:rPr>
                        <a:t>유료</a:t>
                      </a:r>
                      <a:r>
                        <a:rPr lang="en-US" altLang="ko-KR" sz="1200" kern="1200" dirty="0" smtClean="0"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64772" marR="64772" marT="17904" marB="1790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90">
                <a:tc>
                  <a:txBody>
                    <a:bodyPr/>
                    <a:lstStyle/>
                    <a:p>
                      <a:pPr marL="0" indent="0" algn="ctr" fontAlgn="base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lang="ko-KR" altLang="en-US" sz="1200" b="1" kern="12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4772" marR="64772" marT="17904" marB="17904" anchor="ctr">
                    <a:solidFill>
                      <a:srgbClr val="F7931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u="sng" kern="1200" dirty="0" smtClean="0">
                          <a:effectLst/>
                          <a:latin typeface="+mn-ea"/>
                          <a:ea typeface="+mn-ea"/>
                        </a:rPr>
                        <a:t>학업계획서</a:t>
                      </a:r>
                      <a:r>
                        <a:rPr lang="en-US" altLang="ko-KR" sz="1200" b="1" u="sng" kern="1200" dirty="0" smtClean="0"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u="sng" kern="1200" dirty="0" smtClean="0">
                          <a:effectLst/>
                          <a:latin typeface="+mn-ea"/>
                          <a:ea typeface="+mn-ea"/>
                        </a:rPr>
                        <a:t>양식</a:t>
                      </a:r>
                      <a:r>
                        <a:rPr lang="en-US" altLang="ko-KR" sz="1200" b="1" u="sng" kern="1200" dirty="0" smtClean="0"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64772" marR="64772" marT="17904" marB="17904" anchor="ctr">
                    <a:solidFill>
                      <a:srgbClr val="CFCF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양식 다운로드 작성 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본 안내 마지막 장 참고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dirty="0" smtClean="0">
                        <a:latin typeface="+mn-ea"/>
                        <a:ea typeface="+mn-ea"/>
                      </a:endParaRPr>
                    </a:p>
                  </a:txBody>
                  <a:tcPr marL="64772" marR="64772" marT="17904" marB="17904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47186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5"/>
          <p:cNvSpPr>
            <a:spLocks noChangeArrowheads="1"/>
          </p:cNvSpPr>
          <p:nvPr/>
        </p:nvSpPr>
        <p:spPr bwMode="auto">
          <a:xfrm>
            <a:off x="651316" y="1340768"/>
            <a:ext cx="7848600" cy="3462486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171450" indent="-171450" fontAlgn="base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kumimoji="0" lang="en-US" altLang="ko-KR" sz="1200" b="1" dirty="0">
                <a:solidFill>
                  <a:srgbClr val="0070C0"/>
                </a:solidFill>
                <a:ea typeface="Noto Sans CJK KR Light" panose="020B0300000000000000" pitchFamily="34" charset="-127"/>
              </a:rPr>
              <a:t> </a:t>
            </a:r>
            <a:r>
              <a:rPr kumimoji="0" lang="ko-KR" altLang="en-US" sz="1200" b="1" dirty="0">
                <a:solidFill>
                  <a:srgbClr val="0070C0"/>
                </a:solidFill>
                <a:ea typeface="Noto Sans CJK KR Light" panose="020B0300000000000000" pitchFamily="34" charset="-127"/>
              </a:rPr>
              <a:t>전과 면접전형 일정</a:t>
            </a:r>
            <a:endParaRPr kumimoji="0" lang="en-US" altLang="ko-KR" sz="1200" b="1" dirty="0">
              <a:solidFill>
                <a:srgbClr val="0070C0"/>
              </a:solidFill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r>
              <a:rPr kumimoji="0" lang="en-US" altLang="ko-KR" sz="1200" dirty="0">
                <a:solidFill>
                  <a:srgbClr val="000000"/>
                </a:solidFill>
                <a:ea typeface="Noto Sans CJK KR Light" panose="020B0300000000000000" pitchFamily="34" charset="-127"/>
              </a:rPr>
              <a:t>    - </a:t>
            </a:r>
            <a:r>
              <a:rPr kumimoji="0" lang="ko-KR" altLang="en-US" sz="1200" dirty="0">
                <a:solidFill>
                  <a:srgbClr val="000000"/>
                </a:solidFill>
                <a:ea typeface="Noto Sans CJK KR Light" panose="020B0300000000000000" pitchFamily="34" charset="-127"/>
              </a:rPr>
              <a:t>시간 </a:t>
            </a:r>
            <a:r>
              <a:rPr kumimoji="0" lang="en-US" altLang="ko-KR" sz="1200" dirty="0">
                <a:solidFill>
                  <a:srgbClr val="000000"/>
                </a:solidFill>
                <a:ea typeface="Noto Sans CJK KR Light" panose="020B0300000000000000" pitchFamily="34" charset="-127"/>
              </a:rPr>
              <a:t>: </a:t>
            </a:r>
            <a:r>
              <a:rPr kumimoji="0" lang="ko-KR" altLang="en-US" sz="1200" dirty="0">
                <a:solidFill>
                  <a:srgbClr val="000000"/>
                </a:solidFill>
                <a:ea typeface="Noto Sans CJK KR Light" panose="020B0300000000000000" pitchFamily="34" charset="-127"/>
              </a:rPr>
              <a:t>학과별로 세부 시간 별도 통보</a:t>
            </a:r>
            <a:endParaRPr kumimoji="0" lang="en-US" altLang="ko-KR" sz="1200" dirty="0">
              <a:solidFill>
                <a:srgbClr val="000000"/>
              </a:solidFill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r>
              <a:rPr kumimoji="0" lang="en-US" altLang="ko-KR" sz="1200" dirty="0">
                <a:solidFill>
                  <a:srgbClr val="000000"/>
                </a:solidFill>
                <a:ea typeface="Noto Sans CJK KR Light" panose="020B0300000000000000" pitchFamily="34" charset="-127"/>
              </a:rPr>
              <a:t>    - </a:t>
            </a:r>
            <a:r>
              <a:rPr kumimoji="0" lang="ko-KR" altLang="en-US" sz="1200" dirty="0">
                <a:solidFill>
                  <a:srgbClr val="000000"/>
                </a:solidFill>
                <a:ea typeface="Noto Sans CJK KR Light" panose="020B0300000000000000" pitchFamily="34" charset="-127"/>
              </a:rPr>
              <a:t>장소 </a:t>
            </a:r>
            <a:r>
              <a:rPr kumimoji="0" lang="en-US" altLang="ko-KR" sz="1200" dirty="0">
                <a:solidFill>
                  <a:srgbClr val="000000"/>
                </a:solidFill>
                <a:ea typeface="Noto Sans CJK KR Light" panose="020B0300000000000000" pitchFamily="34" charset="-127"/>
              </a:rPr>
              <a:t>: </a:t>
            </a:r>
            <a:r>
              <a:rPr kumimoji="0" lang="ko-KR" altLang="en-US" sz="1200" dirty="0">
                <a:solidFill>
                  <a:srgbClr val="000000"/>
                </a:solidFill>
                <a:ea typeface="Noto Sans CJK KR Light" panose="020B0300000000000000" pitchFamily="34" charset="-127"/>
              </a:rPr>
              <a:t>전과 지원대학 행정팀 및 해당학과</a:t>
            </a:r>
            <a:r>
              <a:rPr kumimoji="0" lang="en-US" altLang="ko-KR" sz="1200" dirty="0">
                <a:solidFill>
                  <a:srgbClr val="000000"/>
                </a:solidFill>
                <a:ea typeface="Noto Sans CJK KR Light" panose="020B0300000000000000" pitchFamily="34" charset="-127"/>
              </a:rPr>
              <a:t>(</a:t>
            </a:r>
            <a:r>
              <a:rPr kumimoji="0" lang="ko-KR" altLang="en-US" sz="1200" dirty="0">
                <a:solidFill>
                  <a:srgbClr val="000000"/>
                </a:solidFill>
                <a:ea typeface="Noto Sans CJK KR Light" panose="020B0300000000000000" pitchFamily="34" charset="-127"/>
              </a:rPr>
              <a:t>부</a:t>
            </a:r>
            <a:r>
              <a:rPr kumimoji="0" lang="en-US" altLang="ko-KR" sz="1200" dirty="0">
                <a:solidFill>
                  <a:srgbClr val="000000"/>
                </a:solidFill>
                <a:ea typeface="Noto Sans CJK KR Light" panose="020B0300000000000000" pitchFamily="34" charset="-127"/>
              </a:rPr>
              <a:t>) </a:t>
            </a:r>
            <a:r>
              <a:rPr kumimoji="0" lang="ko-KR" altLang="en-US" sz="1200" dirty="0">
                <a:solidFill>
                  <a:srgbClr val="000000"/>
                </a:solidFill>
                <a:ea typeface="Noto Sans CJK KR Light" panose="020B0300000000000000" pitchFamily="34" charset="-127"/>
              </a:rPr>
              <a:t>사무실에서 지정한 장소</a:t>
            </a:r>
            <a:endParaRPr kumimoji="0" lang="en-US" altLang="ko-KR" sz="1200" dirty="0">
              <a:solidFill>
                <a:srgbClr val="000000"/>
              </a:solidFill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r>
              <a:rPr kumimoji="0" lang="en-US" altLang="ko-KR" sz="1200" dirty="0">
                <a:solidFill>
                  <a:srgbClr val="000000"/>
                </a:solidFill>
                <a:ea typeface="Noto Sans CJK KR Light" panose="020B0300000000000000" pitchFamily="34" charset="-127"/>
              </a:rPr>
              <a:t>    </a:t>
            </a:r>
            <a:endParaRPr lang="en-US" altLang="ko-KR" sz="1200" b="1" dirty="0" smtClean="0">
              <a:solidFill>
                <a:srgbClr val="0070C0"/>
              </a:solidFill>
              <a:latin typeface="+mn-lt"/>
              <a:ea typeface="Noto Sans CJK KR Light" panose="020B0300000000000000" pitchFamily="34" charset="-127"/>
            </a:endParaRPr>
          </a:p>
          <a:p>
            <a:pPr marL="171450" indent="-171450" fontAlgn="base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1200" b="1" dirty="0" smtClean="0">
                <a:solidFill>
                  <a:srgbClr val="0070C0"/>
                </a:solidFill>
                <a:latin typeface="+mn-lt"/>
                <a:ea typeface="Noto Sans CJK KR Light" panose="020B0300000000000000" pitchFamily="34" charset="-127"/>
              </a:rPr>
              <a:t> </a:t>
            </a:r>
            <a:r>
              <a:rPr lang="ko-KR" altLang="en-US" sz="1200" b="1" dirty="0" smtClean="0">
                <a:solidFill>
                  <a:srgbClr val="0070C0"/>
                </a:solidFill>
                <a:latin typeface="+mn-lt"/>
                <a:ea typeface="Noto Sans CJK KR Light" panose="020B0300000000000000" pitchFamily="34" charset="-127"/>
              </a:rPr>
              <a:t>면접 유의사항</a:t>
            </a:r>
            <a:endParaRPr lang="en-US" altLang="ko-KR" sz="1200" b="1" dirty="0" smtClean="0">
              <a:solidFill>
                <a:srgbClr val="0070C0"/>
              </a:solidFill>
              <a:latin typeface="+mn-lt"/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 </a:t>
            </a:r>
            <a:r>
              <a:rPr lang="en-US" altLang="ko-KR" sz="1200" dirty="0" smtClean="0">
                <a:latin typeface="+mn-lt"/>
                <a:ea typeface="Noto Sans CJK KR Light" panose="020B0300000000000000" pitchFamily="34" charset="-127"/>
              </a:rPr>
              <a:t>  - 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전과신청자는 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면접당일 </a:t>
            </a:r>
            <a:r>
              <a:rPr lang="ko-KR" altLang="en-US" sz="1400" b="1" dirty="0">
                <a:latin typeface="+mn-lt"/>
                <a:ea typeface="Noto Sans CJK KR Light" panose="020B0300000000000000" pitchFamily="34" charset="-127"/>
              </a:rPr>
              <a:t>접수증 및 학생증을 지참하고 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전과 지원 대학 해당학과</a:t>
            </a: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(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전공</a:t>
            </a: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)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사무실에서 면접</a:t>
            </a:r>
            <a:r>
              <a:rPr lang="en-US" altLang="ko-KR" sz="1200" dirty="0" smtClean="0">
                <a:latin typeface="+mn-lt"/>
                <a:ea typeface="Noto Sans CJK KR Light" panose="020B0300000000000000" pitchFamily="34" charset="-127"/>
              </a:rPr>
              <a:t/>
            </a:r>
            <a:br>
              <a:rPr lang="en-US" altLang="ko-KR" sz="1200" dirty="0" smtClean="0">
                <a:latin typeface="+mn-lt"/>
                <a:ea typeface="Noto Sans CJK KR Light" panose="020B0300000000000000" pitchFamily="34" charset="-127"/>
              </a:rPr>
            </a:br>
            <a:r>
              <a:rPr lang="en-US" altLang="ko-KR" sz="1200" dirty="0" smtClean="0">
                <a:latin typeface="+mn-lt"/>
                <a:ea typeface="Noto Sans CJK KR Light" panose="020B0300000000000000" pitchFamily="34" charset="-127"/>
              </a:rPr>
              <a:t>     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전형에  응시하여야 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합니다</a:t>
            </a:r>
            <a:r>
              <a:rPr lang="en-US" altLang="ko-KR" sz="1200" dirty="0" smtClean="0">
                <a:latin typeface="+mn-lt"/>
                <a:ea typeface="Noto Sans CJK KR Light" panose="020B0300000000000000" pitchFamily="34" charset="-127"/>
              </a:rPr>
              <a:t>.</a:t>
            </a:r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   </a:t>
            </a:r>
            <a:r>
              <a:rPr lang="en-US" altLang="ko-KR" sz="1200" dirty="0" smtClean="0">
                <a:latin typeface="+mn-lt"/>
                <a:ea typeface="Noto Sans CJK KR Light" panose="020B0300000000000000" pitchFamily="34" charset="-127"/>
              </a:rPr>
              <a:t>-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 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면접 </a:t>
            </a:r>
            <a:r>
              <a:rPr lang="ko-KR" altLang="en-US" sz="1200" dirty="0" err="1">
                <a:latin typeface="+mn-lt"/>
                <a:ea typeface="Noto Sans CJK KR Light" panose="020B0300000000000000" pitchFamily="34" charset="-127"/>
              </a:rPr>
              <a:t>결시자는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 전과신청을 포기한 것으로 간주하며 불합격 처리합니다</a:t>
            </a: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.</a:t>
            </a:r>
            <a:endParaRPr lang="ko-KR" altLang="en-US" sz="1200" dirty="0">
              <a:latin typeface="+mn-lt"/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   </a:t>
            </a:r>
            <a:r>
              <a:rPr lang="en-US" altLang="ko-KR" sz="1200" dirty="0" smtClean="0">
                <a:latin typeface="+mn-lt"/>
                <a:ea typeface="Noto Sans CJK KR Light" panose="020B0300000000000000" pitchFamily="34" charset="-127"/>
              </a:rPr>
              <a:t>-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 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면접시험 시작 </a:t>
            </a: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30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분전까지 지원대학 학과사무실로 도착하시기 바랍니다</a:t>
            </a: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.</a:t>
            </a:r>
            <a:endParaRPr lang="ko-KR" altLang="en-US" sz="1200" dirty="0">
              <a:latin typeface="+mn-lt"/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   </a:t>
            </a:r>
            <a:r>
              <a:rPr lang="en-US" altLang="ko-KR" sz="1200" dirty="0" smtClean="0">
                <a:latin typeface="+mn-lt"/>
                <a:ea typeface="Noto Sans CJK KR Light" panose="020B0300000000000000" pitchFamily="34" charset="-127"/>
              </a:rPr>
              <a:t>-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 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전과 모집인원보다 지원인원이 적은 학과의 경우에도 지원학과 면접에서 탈락 시 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불합격 될 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수 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있습니다</a:t>
            </a:r>
            <a:r>
              <a:rPr lang="en-US" altLang="ko-KR" sz="1200" dirty="0" smtClean="0">
                <a:latin typeface="+mn-lt"/>
                <a:ea typeface="Noto Sans CJK KR Light" panose="020B0300000000000000" pitchFamily="34" charset="-127"/>
              </a:rPr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 </a:t>
            </a:r>
            <a:r>
              <a:rPr lang="en-US" altLang="ko-KR" sz="1200" dirty="0" smtClean="0">
                <a:latin typeface="+mn-lt"/>
                <a:ea typeface="Noto Sans CJK KR Light" panose="020B0300000000000000" pitchFamily="34" charset="-127"/>
              </a:rPr>
              <a:t>    (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면접위원 평균점수 </a:t>
            </a: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50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점 미만인 경우</a:t>
            </a:r>
            <a:r>
              <a:rPr lang="en-US" altLang="ko-KR" sz="1200" dirty="0" smtClean="0">
                <a:latin typeface="+mn-lt"/>
                <a:ea typeface="Noto Sans CJK KR Light" panose="020B0300000000000000" pitchFamily="34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endParaRPr lang="en-US" altLang="ko-KR" sz="1200" dirty="0">
              <a:latin typeface="+mn-lt"/>
              <a:ea typeface="Noto Sans CJK KR Light" panose="020B0300000000000000" pitchFamily="34" charset="-127"/>
            </a:endParaRP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전과 면접 안내</a:t>
            </a:r>
            <a:endParaRPr lang="ko-KR" altLang="en-US" dirty="0"/>
          </a:p>
        </p:txBody>
      </p:sp>
      <p:sp>
        <p:nvSpPr>
          <p:cNvPr id="6" name="부제목 5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20383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지원자격 </a:t>
            </a:r>
            <a:r>
              <a:rPr lang="en-US" altLang="ko-KR" dirty="0" smtClean="0"/>
              <a:t>(</a:t>
            </a:r>
            <a:r>
              <a:rPr lang="ko-KR" altLang="en-US" dirty="0" smtClean="0"/>
              <a:t>성적 관련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6" name="부제목 5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596658"/>
              </p:ext>
            </p:extLst>
          </p:nvPr>
        </p:nvGraphicFramePr>
        <p:xfrm>
          <a:off x="478970" y="1501084"/>
          <a:ext cx="8426831" cy="384085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89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373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89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내용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59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필수과목 </a:t>
                      </a:r>
                      <a:endParaRPr lang="en-US" altLang="ko-KR" sz="14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이수 시기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학년 필수 과목은 계절학기를 포함하여 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학년 재학 중 최초 이수한 것만 인정</a:t>
                      </a:r>
                      <a:endParaRPr lang="en-US" altLang="ko-KR" sz="1400" b="1" dirty="0" smtClean="0">
                        <a:latin typeface="+mn-ea"/>
                        <a:ea typeface="+mn-ea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en-US" altLang="ko-KR" sz="1400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학년 때 미 이수한 필수과목을 </a:t>
                      </a:r>
                      <a:r>
                        <a:rPr lang="en-US" altLang="ko-KR" sz="1400" dirty="0" smtClean="0">
                          <a:latin typeface="+mn-ea"/>
                          <a:ea typeface="+mn-ea"/>
                        </a:rPr>
                        <a:t>2,3</a:t>
                      </a:r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학년 </a:t>
                      </a:r>
                      <a:r>
                        <a:rPr lang="ko-KR" altLang="en-US" sz="1400" dirty="0" err="1" smtClean="0">
                          <a:latin typeface="+mn-ea"/>
                          <a:ea typeface="+mn-ea"/>
                        </a:rPr>
                        <a:t>재학시</a:t>
                      </a:r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 이수하는 경우 적용 불가</a:t>
                      </a:r>
                      <a:endParaRPr lang="en-US" altLang="ko-KR" sz="1400" dirty="0" smtClean="0">
                        <a:latin typeface="+mn-ea"/>
                        <a:ea typeface="+mn-ea"/>
                      </a:endParaRPr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en-US" altLang="ko-KR" sz="1400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학년 때 이수한 과목을 </a:t>
                      </a:r>
                      <a:r>
                        <a:rPr lang="en-US" altLang="ko-KR" sz="1400" dirty="0" smtClean="0">
                          <a:latin typeface="+mn-ea"/>
                          <a:ea typeface="+mn-ea"/>
                        </a:rPr>
                        <a:t>2,3</a:t>
                      </a:r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학년 때 성적상승 재수강하더라도 반영 안됨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22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학년 휴학 중 </a:t>
                      </a:r>
                      <a:endParaRPr lang="en-US" altLang="ko-KR" sz="14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계절학기 반영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학년 기초필수 교과목을 </a:t>
                      </a:r>
                      <a:r>
                        <a:rPr lang="en-US" altLang="ko-KR" sz="1400" dirty="0" smtClean="0">
                          <a:latin typeface="+mn-ea"/>
                          <a:ea typeface="+mn-ea"/>
                        </a:rPr>
                        <a:t>F</a:t>
                      </a:r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학점 받고 휴학하여</a:t>
                      </a:r>
                      <a:r>
                        <a:rPr lang="en-US" altLang="ko-KR" sz="14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b="1" baseline="0" dirty="0" smtClean="0">
                          <a:latin typeface="+mn-ea"/>
                          <a:ea typeface="+mn-ea"/>
                        </a:rPr>
                        <a:t>휴학 중 계절학기를 통해 재수강</a:t>
                      </a:r>
                      <a:r>
                        <a:rPr lang="ko-KR" altLang="en-US" sz="1400" baseline="0" dirty="0" smtClean="0">
                          <a:latin typeface="+mn-ea"/>
                          <a:ea typeface="+mn-ea"/>
                        </a:rPr>
                        <a:t>한 경우</a:t>
                      </a:r>
                      <a:r>
                        <a:rPr lang="en-US" altLang="ko-KR" sz="1400" baseline="0" dirty="0" smtClean="0">
                          <a:latin typeface="+mn-ea"/>
                          <a:ea typeface="+mn-ea"/>
                        </a:rPr>
                        <a:t>, 2</a:t>
                      </a:r>
                      <a:r>
                        <a:rPr lang="ko-KR" altLang="en-US" sz="1400" baseline="0" dirty="0" smtClean="0">
                          <a:latin typeface="+mn-ea"/>
                          <a:ea typeface="+mn-ea"/>
                        </a:rPr>
                        <a:t>학년으로 </a:t>
                      </a:r>
                      <a:r>
                        <a:rPr lang="ko-KR" altLang="en-US" sz="1400" baseline="0" dirty="0" err="1" smtClean="0">
                          <a:latin typeface="+mn-ea"/>
                          <a:ea typeface="+mn-ea"/>
                        </a:rPr>
                        <a:t>가진급한</a:t>
                      </a:r>
                      <a:r>
                        <a:rPr lang="ko-KR" altLang="en-US" sz="1400" baseline="0" dirty="0" smtClean="0">
                          <a:latin typeface="+mn-ea"/>
                          <a:ea typeface="+mn-ea"/>
                        </a:rPr>
                        <a:t> 상태이지만 복학하기 이전이므로 계절학기 수강은 </a:t>
                      </a:r>
                      <a:r>
                        <a:rPr lang="en-US" altLang="ko-KR" sz="1400" baseline="0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+mn-ea"/>
                          <a:ea typeface="+mn-ea"/>
                        </a:rPr>
                        <a:t>학년 성적으로 인정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22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교육과정 변경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학년 </a:t>
                      </a:r>
                      <a:r>
                        <a:rPr lang="ko-KR" altLang="en-US" sz="1400" dirty="0" err="1" smtClean="0">
                          <a:latin typeface="+mn-ea"/>
                          <a:ea typeface="+mn-ea"/>
                        </a:rPr>
                        <a:t>미이수한</a:t>
                      </a:r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 필수과목이 교육과정 변경으로 인하여 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폐강된 경우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미필과목 </a:t>
                      </a:r>
                      <a:r>
                        <a:rPr lang="en-US" altLang="ko-KR" sz="1400" dirty="0" smtClean="0">
                          <a:latin typeface="+mn-ea"/>
                          <a:ea typeface="+mn-ea"/>
                        </a:rPr>
                        <a:t>‘</a:t>
                      </a:r>
                      <a:r>
                        <a:rPr lang="ko-KR" altLang="en-US" sz="1400" dirty="0" err="1" smtClean="0">
                          <a:latin typeface="+mn-ea"/>
                          <a:ea typeface="+mn-ea"/>
                        </a:rPr>
                        <a:t>미이수</a:t>
                      </a:r>
                      <a:r>
                        <a:rPr lang="en-US" altLang="ko-KR" sz="1400" dirty="0" smtClean="0">
                          <a:latin typeface="+mn-ea"/>
                          <a:ea typeface="+mn-ea"/>
                        </a:rPr>
                        <a:t>’</a:t>
                      </a:r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에서 제외되므로 전과 지원 가능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22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합격 후 이수 구분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전과 합격 후 </a:t>
                      </a:r>
                      <a:r>
                        <a:rPr lang="en-US" altLang="ko-KR" sz="1400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학년 기초필수 과목을 성적상승재수강 한 경우</a:t>
                      </a:r>
                      <a:r>
                        <a:rPr lang="en-US" altLang="ko-KR" sz="14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과목 이수 구분은 최초 수강의 이수구분으로 지정 됨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3138" y="1082299"/>
            <a:ext cx="2507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기초 필수 교과목 관련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7621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</a:t>
            </a:r>
            <a:r>
              <a:rPr lang="ko-KR" altLang="en-US" dirty="0" smtClean="0"/>
              <a:t>학년 수료 기준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83475" y="1091307"/>
            <a:ext cx="40591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7931E"/>
                </a:solidFill>
              </a:rPr>
              <a:t>* </a:t>
            </a:r>
            <a:r>
              <a:rPr lang="ko-KR" altLang="en-US" sz="1200" b="1" dirty="0" smtClean="0">
                <a:solidFill>
                  <a:srgbClr val="F7931E"/>
                </a:solidFill>
              </a:rPr>
              <a:t>통상 졸업학점의 </a:t>
            </a:r>
            <a:r>
              <a:rPr lang="en-US" altLang="ko-KR" sz="1200" b="1" dirty="0" smtClean="0">
                <a:solidFill>
                  <a:srgbClr val="F7931E"/>
                </a:solidFill>
              </a:rPr>
              <a:t>¼</a:t>
            </a:r>
            <a:r>
              <a:rPr lang="ko-KR" altLang="en-US" sz="1200" b="1" dirty="0" smtClean="0">
                <a:solidFill>
                  <a:srgbClr val="F7931E"/>
                </a:solidFill>
              </a:rPr>
              <a:t>에 해당하는 학점이 수료 기준이 됨</a:t>
            </a:r>
            <a:endParaRPr lang="ko-KR" altLang="en-US" sz="1200" b="1" dirty="0">
              <a:solidFill>
                <a:srgbClr val="F7931E"/>
              </a:solidFill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6053047"/>
              </p:ext>
            </p:extLst>
          </p:nvPr>
        </p:nvGraphicFramePr>
        <p:xfrm>
          <a:off x="449553" y="1512179"/>
          <a:ext cx="8395240" cy="4025068"/>
        </p:xfrm>
        <a:graphic>
          <a:graphicData uri="http://schemas.openxmlformats.org/drawingml/2006/table">
            <a:tbl>
              <a:tblPr/>
              <a:tblGrid>
                <a:gridCol w="1049405">
                  <a:extLst>
                    <a:ext uri="{9D8B030D-6E8A-4147-A177-3AD203B41FA5}">
                      <a16:colId xmlns:a16="http://schemas.microsoft.com/office/drawing/2014/main" val="3060315309"/>
                    </a:ext>
                  </a:extLst>
                </a:gridCol>
                <a:gridCol w="1049405">
                  <a:extLst>
                    <a:ext uri="{9D8B030D-6E8A-4147-A177-3AD203B41FA5}">
                      <a16:colId xmlns:a16="http://schemas.microsoft.com/office/drawing/2014/main" val="1184482453"/>
                    </a:ext>
                  </a:extLst>
                </a:gridCol>
                <a:gridCol w="1049405">
                  <a:extLst>
                    <a:ext uri="{9D8B030D-6E8A-4147-A177-3AD203B41FA5}">
                      <a16:colId xmlns:a16="http://schemas.microsoft.com/office/drawing/2014/main" val="3362510061"/>
                    </a:ext>
                  </a:extLst>
                </a:gridCol>
                <a:gridCol w="1049405">
                  <a:extLst>
                    <a:ext uri="{9D8B030D-6E8A-4147-A177-3AD203B41FA5}">
                      <a16:colId xmlns:a16="http://schemas.microsoft.com/office/drawing/2014/main" val="1589182145"/>
                    </a:ext>
                  </a:extLst>
                </a:gridCol>
                <a:gridCol w="1049405">
                  <a:extLst>
                    <a:ext uri="{9D8B030D-6E8A-4147-A177-3AD203B41FA5}">
                      <a16:colId xmlns:a16="http://schemas.microsoft.com/office/drawing/2014/main" val="686260892"/>
                    </a:ext>
                  </a:extLst>
                </a:gridCol>
                <a:gridCol w="1049405">
                  <a:extLst>
                    <a:ext uri="{9D8B030D-6E8A-4147-A177-3AD203B41FA5}">
                      <a16:colId xmlns:a16="http://schemas.microsoft.com/office/drawing/2014/main" val="869005798"/>
                    </a:ext>
                  </a:extLst>
                </a:gridCol>
                <a:gridCol w="1049405">
                  <a:extLst>
                    <a:ext uri="{9D8B030D-6E8A-4147-A177-3AD203B41FA5}">
                      <a16:colId xmlns:a16="http://schemas.microsoft.com/office/drawing/2014/main" val="414367605"/>
                    </a:ext>
                  </a:extLst>
                </a:gridCol>
                <a:gridCol w="1049405">
                  <a:extLst>
                    <a:ext uri="{9D8B030D-6E8A-4147-A177-3AD203B41FA5}">
                      <a16:colId xmlns:a16="http://schemas.microsoft.com/office/drawing/2014/main" val="390234859"/>
                    </a:ext>
                  </a:extLst>
                </a:gridCol>
              </a:tblGrid>
              <a:tr h="32569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졸업학점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A9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5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학년 </a:t>
                      </a: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A9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50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학년 </a:t>
                      </a: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A9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050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학년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A9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050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학년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A9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050" kern="0" spc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학년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A9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050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학년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A9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비고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A9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573131"/>
                  </a:ext>
                </a:extLst>
              </a:tr>
              <a:tr h="3363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83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42</a:t>
                      </a:r>
                      <a:r>
                        <a:rPr lang="ko-KR" altLang="en-US" sz="105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83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의예과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3183385"/>
                  </a:ext>
                </a:extLst>
              </a:tr>
              <a:tr h="3363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120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</a:t>
                      </a:r>
                      <a:r>
                        <a:rPr lang="ko-KR" altLang="en-US" sz="105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90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120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4775772"/>
                  </a:ext>
                </a:extLst>
              </a:tr>
              <a:tr h="3363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126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32</a:t>
                      </a:r>
                      <a:r>
                        <a:rPr lang="ko-KR" altLang="en-US" sz="105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63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95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126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일반기준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175867"/>
                  </a:ext>
                </a:extLst>
              </a:tr>
              <a:tr h="3363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130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33</a:t>
                      </a:r>
                      <a:r>
                        <a:rPr lang="ko-KR" altLang="en-US" sz="105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65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98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130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4935889"/>
                  </a:ext>
                </a:extLst>
              </a:tr>
              <a:tr h="3363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134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34</a:t>
                      </a:r>
                      <a:r>
                        <a:rPr lang="ko-KR" altLang="en-US" sz="105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67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101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134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6908749"/>
                  </a:ext>
                </a:extLst>
              </a:tr>
              <a:tr h="3363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136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34</a:t>
                      </a:r>
                      <a:r>
                        <a:rPr lang="ko-KR" altLang="en-US" sz="105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68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102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136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0092643"/>
                  </a:ext>
                </a:extLst>
              </a:tr>
              <a:tr h="3363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140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35</a:t>
                      </a:r>
                      <a:r>
                        <a:rPr lang="ko-KR" altLang="en-US" sz="105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70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105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140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7098884"/>
                  </a:ext>
                </a:extLst>
              </a:tr>
              <a:tr h="3363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144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36</a:t>
                      </a:r>
                      <a:r>
                        <a:rPr lang="ko-KR" altLang="en-US" sz="105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72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108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144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6994591"/>
                  </a:ext>
                </a:extLst>
              </a:tr>
              <a:tr h="3363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150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41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E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82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E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120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E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150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E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약학과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8177869"/>
                  </a:ext>
                </a:extLst>
              </a:tr>
              <a:tr h="3363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160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40</a:t>
                      </a:r>
                      <a:r>
                        <a:rPr lang="ko-KR" altLang="en-US" sz="105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80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120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160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의학과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825681"/>
                  </a:ext>
                </a:extLst>
              </a:tr>
              <a:tr h="3363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162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33</a:t>
                      </a:r>
                      <a:r>
                        <a:rPr lang="ko-KR" altLang="en-US" sz="105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E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65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E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98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E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130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E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162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E3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건축학부 </a:t>
                      </a:r>
                      <a:r>
                        <a:rPr lang="ko-KR" altLang="en-US" sz="105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건축학전공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62419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48697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5"/>
          <p:cNvSpPr>
            <a:spLocks noChangeArrowheads="1"/>
          </p:cNvSpPr>
          <p:nvPr/>
        </p:nvSpPr>
        <p:spPr bwMode="auto">
          <a:xfrm>
            <a:off x="637928" y="1098156"/>
            <a:ext cx="7848600" cy="240065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171450" indent="-171450" fontAlgn="base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200" b="1" dirty="0" smtClean="0">
                <a:solidFill>
                  <a:srgbClr val="0070C0"/>
                </a:solidFill>
                <a:latin typeface="+mn-lt"/>
                <a:ea typeface="Noto Sans CJK KR Light" panose="020B0300000000000000" pitchFamily="34" charset="-127"/>
              </a:rPr>
              <a:t> 선발기준</a:t>
            </a:r>
            <a:endParaRPr lang="en-US" altLang="ko-KR" sz="1200" b="1" dirty="0" smtClean="0">
              <a:solidFill>
                <a:srgbClr val="0070C0"/>
              </a:solidFill>
              <a:latin typeface="+mn-lt"/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r>
              <a:rPr kumimoji="0" lang="en-US" altLang="ko-KR" sz="1200" dirty="0" smtClean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   - 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지원자의 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전적 학과 </a:t>
            </a: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1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학년 교과 성적 및 면접성적순으로 선발함</a:t>
            </a:r>
          </a:p>
          <a:p>
            <a:pPr fontAlgn="base">
              <a:lnSpc>
                <a:spcPct val="150000"/>
              </a:lnSpc>
            </a:pPr>
            <a:r>
              <a:rPr kumimoji="0" lang="en-US" altLang="ko-KR" sz="1200" dirty="0" smtClean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     </a:t>
            </a:r>
          </a:p>
          <a:p>
            <a:pPr fontAlgn="base">
              <a:lnSpc>
                <a:spcPct val="150000"/>
              </a:lnSpc>
            </a:pPr>
            <a:endParaRPr kumimoji="0" lang="en-US" altLang="ko-KR" sz="1200" dirty="0">
              <a:solidFill>
                <a:srgbClr val="000000"/>
              </a:solidFill>
              <a:latin typeface="+mn-lt"/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endParaRPr kumimoji="0" lang="en-US" altLang="ko-KR" sz="1200" dirty="0">
              <a:solidFill>
                <a:srgbClr val="000000"/>
              </a:solidFill>
              <a:latin typeface="+mn-lt"/>
              <a:ea typeface="Noto Sans CJK KR Light" panose="020B0300000000000000" pitchFamily="34" charset="-127"/>
            </a:endParaRPr>
          </a:p>
          <a:p>
            <a:pPr fontAlgn="base"/>
            <a:r>
              <a:rPr kumimoji="0" lang="en-US" altLang="ko-KR" sz="1200" dirty="0" smtClean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       </a:t>
            </a:r>
            <a:r>
              <a:rPr lang="en-US" altLang="ko-KR" sz="1200" dirty="0" smtClean="0">
                <a:latin typeface="+mn-lt"/>
                <a:ea typeface="Noto Sans CJK KR Light" panose="020B0300000000000000" pitchFamily="34" charset="-127"/>
              </a:rPr>
              <a:t>※ </a:t>
            </a: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1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학년 교과 성적 평가는 별도 지침에 의함</a:t>
            </a: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.</a:t>
            </a:r>
            <a:endParaRPr lang="ko-KR" altLang="en-US" sz="1200" dirty="0">
              <a:latin typeface="+mn-lt"/>
              <a:ea typeface="Noto Sans CJK KR Light" panose="020B0300000000000000" pitchFamily="34" charset="-127"/>
            </a:endParaRPr>
          </a:p>
          <a:p>
            <a:pPr fontAlgn="base"/>
            <a:endParaRPr lang="en-US" altLang="ko-KR" sz="1200" dirty="0" smtClean="0">
              <a:latin typeface="+mn-lt"/>
              <a:ea typeface="Noto Sans CJK KR Light" panose="020B0300000000000000" pitchFamily="34" charset="-127"/>
            </a:endParaRPr>
          </a:p>
          <a:p>
            <a:pPr fontAlgn="base"/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 </a:t>
            </a:r>
            <a:r>
              <a:rPr lang="en-US" altLang="ko-KR" sz="1200" dirty="0" smtClean="0">
                <a:latin typeface="+mn-lt"/>
                <a:ea typeface="Noto Sans CJK KR Light" panose="020B0300000000000000" pitchFamily="34" charset="-127"/>
              </a:rPr>
              <a:t>    - 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성적 </a:t>
            </a:r>
            <a:r>
              <a:rPr lang="ko-KR" altLang="en-US" sz="1200" dirty="0" err="1">
                <a:latin typeface="+mn-lt"/>
                <a:ea typeface="Noto Sans CJK KR Light" panose="020B0300000000000000" pitchFamily="34" charset="-127"/>
              </a:rPr>
              <a:t>동점자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 처리기준</a:t>
            </a:r>
          </a:p>
          <a:p>
            <a:pPr fontAlgn="base"/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        ① 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동일대학 재학생 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우선 </a:t>
            </a:r>
            <a:endParaRPr lang="ko-KR" altLang="en-US" sz="1200" dirty="0">
              <a:latin typeface="+mn-lt"/>
              <a:ea typeface="Noto Sans CJK KR Light" panose="020B0300000000000000" pitchFamily="34" charset="-127"/>
            </a:endParaRPr>
          </a:p>
          <a:p>
            <a:pPr fontAlgn="base"/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        ② 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생년월일 연장자 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우선</a:t>
            </a:r>
            <a:endParaRPr kumimoji="0" lang="en-US" altLang="ko-KR" sz="1200" dirty="0" smtClean="0">
              <a:solidFill>
                <a:srgbClr val="000000"/>
              </a:solidFill>
              <a:latin typeface="+mn-lt"/>
              <a:ea typeface="Noto Sans CJK KR Light" panose="020B0300000000000000" pitchFamily="34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2839578"/>
              </p:ext>
            </p:extLst>
          </p:nvPr>
        </p:nvGraphicFramePr>
        <p:xfrm>
          <a:off x="1034899" y="1822648"/>
          <a:ext cx="5183020" cy="584327"/>
        </p:xfrm>
        <a:graphic>
          <a:graphicData uri="http://schemas.openxmlformats.org/drawingml/2006/table">
            <a:tbl>
              <a:tblPr/>
              <a:tblGrid>
                <a:gridCol w="10182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24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23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79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구 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학 년 교 과 성 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면 접 성 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6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배 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800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점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(80%)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200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점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(20%)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5"/>
          <p:cNvSpPr>
            <a:spLocks noChangeArrowheads="1"/>
          </p:cNvSpPr>
          <p:nvPr/>
        </p:nvSpPr>
        <p:spPr bwMode="auto">
          <a:xfrm>
            <a:off x="637928" y="3787806"/>
            <a:ext cx="7848600" cy="267765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171450" indent="-171450" fontAlgn="base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200" b="1" dirty="0" smtClean="0">
                <a:solidFill>
                  <a:srgbClr val="0070C0"/>
                </a:solidFill>
                <a:latin typeface="+mn-lt"/>
                <a:ea typeface="Noto Sans CJK KR Light" panose="020B0300000000000000" pitchFamily="34" charset="-127"/>
              </a:rPr>
              <a:t> 전출 제한 대학 </a:t>
            </a:r>
            <a:r>
              <a:rPr lang="ko-KR" altLang="en-US" sz="1200" b="1" dirty="0" err="1" smtClean="0">
                <a:solidFill>
                  <a:srgbClr val="0070C0"/>
                </a:solidFill>
                <a:latin typeface="+mn-lt"/>
                <a:ea typeface="Noto Sans CJK KR Light" panose="020B0300000000000000" pitchFamily="34" charset="-127"/>
              </a:rPr>
              <a:t>전출시</a:t>
            </a:r>
            <a:r>
              <a:rPr lang="ko-KR" altLang="en-US" sz="1200" b="1" dirty="0" smtClean="0">
                <a:solidFill>
                  <a:srgbClr val="0070C0"/>
                </a:solidFill>
                <a:latin typeface="+mn-lt"/>
                <a:ea typeface="Noto Sans CJK KR Light" panose="020B0300000000000000" pitchFamily="34" charset="-127"/>
              </a:rPr>
              <a:t> 선발기준 </a:t>
            </a:r>
            <a:r>
              <a:rPr lang="en-US" altLang="ko-KR" sz="1200" b="1" dirty="0" smtClean="0">
                <a:solidFill>
                  <a:srgbClr val="FF0000"/>
                </a:solidFill>
                <a:latin typeface="+mn-lt"/>
                <a:ea typeface="Noto Sans CJK KR Light" panose="020B0300000000000000" pitchFamily="34" charset="-127"/>
              </a:rPr>
              <a:t>(</a:t>
            </a:r>
            <a:r>
              <a:rPr lang="ko-KR" altLang="en-US" sz="1200" b="1" dirty="0" smtClean="0">
                <a:solidFill>
                  <a:srgbClr val="FF0000"/>
                </a:solidFill>
                <a:latin typeface="+mn-lt"/>
                <a:ea typeface="Noto Sans CJK KR Light" panose="020B0300000000000000" pitchFamily="34" charset="-127"/>
              </a:rPr>
              <a:t>해당 학과마다 내규에 따라 다를 수 있음</a:t>
            </a:r>
            <a:r>
              <a:rPr lang="en-US" altLang="ko-KR" sz="1200" b="1" dirty="0" smtClean="0">
                <a:solidFill>
                  <a:srgbClr val="FF0000"/>
                </a:solidFill>
                <a:latin typeface="+mn-lt"/>
                <a:ea typeface="Noto Sans CJK KR Light" panose="020B0300000000000000" pitchFamily="34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kumimoji="0" lang="en-US" altLang="ko-KR" sz="1200" dirty="0" smtClean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   -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지원자의 전적 학과 성적을 기준으로 선발함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     </a:t>
            </a:r>
          </a:p>
          <a:p>
            <a:pPr fontAlgn="base">
              <a:lnSpc>
                <a:spcPct val="150000"/>
              </a:lnSpc>
            </a:pPr>
            <a:endParaRPr kumimoji="0" lang="en-US" altLang="ko-KR" sz="1200" dirty="0">
              <a:solidFill>
                <a:srgbClr val="000000"/>
              </a:solidFill>
              <a:latin typeface="+mn-lt"/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endParaRPr kumimoji="0" lang="en-US" altLang="ko-KR" sz="1200" dirty="0">
              <a:solidFill>
                <a:srgbClr val="000000"/>
              </a:solidFill>
              <a:latin typeface="+mn-lt"/>
              <a:ea typeface="Noto Sans CJK KR Light" panose="020B0300000000000000" pitchFamily="34" charset="-127"/>
            </a:endParaRPr>
          </a:p>
          <a:p>
            <a:pPr fontAlgn="base"/>
            <a:r>
              <a:rPr kumimoji="0" lang="en-US" altLang="ko-KR" sz="1200" dirty="0" smtClean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      </a:t>
            </a:r>
          </a:p>
          <a:p>
            <a:pPr fontAlgn="base"/>
            <a:r>
              <a:rPr kumimoji="0" lang="en-US" altLang="ko-KR" sz="1200" dirty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 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    </a:t>
            </a:r>
            <a:r>
              <a:rPr lang="en-US" altLang="ko-KR" sz="1200" dirty="0" smtClean="0">
                <a:latin typeface="+mn-lt"/>
                <a:ea typeface="Noto Sans CJK KR Light" panose="020B0300000000000000" pitchFamily="34" charset="-127"/>
              </a:rPr>
              <a:t>※ </a:t>
            </a: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1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학년 교과 성적 평가는 별도 지침에 의함</a:t>
            </a: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.</a:t>
            </a:r>
            <a:endParaRPr lang="ko-KR" altLang="en-US" sz="1200" dirty="0">
              <a:latin typeface="+mn-lt"/>
              <a:ea typeface="Noto Sans CJK KR Light" panose="020B0300000000000000" pitchFamily="34" charset="-127"/>
            </a:endParaRPr>
          </a:p>
          <a:p>
            <a:pPr fontAlgn="base"/>
            <a:endParaRPr lang="en-US" altLang="ko-KR" sz="1200" dirty="0" smtClean="0">
              <a:latin typeface="+mn-lt"/>
              <a:ea typeface="Noto Sans CJK KR Light" panose="020B0300000000000000" pitchFamily="34" charset="-127"/>
            </a:endParaRPr>
          </a:p>
          <a:p>
            <a:pPr fontAlgn="base"/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 </a:t>
            </a:r>
            <a:r>
              <a:rPr lang="en-US" altLang="ko-KR" sz="1200" dirty="0" smtClean="0">
                <a:latin typeface="+mn-lt"/>
                <a:ea typeface="Noto Sans CJK KR Light" panose="020B0300000000000000" pitchFamily="34" charset="-127"/>
              </a:rPr>
              <a:t>    - 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성적 </a:t>
            </a:r>
            <a:r>
              <a:rPr lang="ko-KR" altLang="en-US" sz="1200" dirty="0" err="1">
                <a:latin typeface="+mn-lt"/>
                <a:ea typeface="Noto Sans CJK KR Light" panose="020B0300000000000000" pitchFamily="34" charset="-127"/>
              </a:rPr>
              <a:t>동점자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 처리기준</a:t>
            </a:r>
          </a:p>
          <a:p>
            <a:pPr fontAlgn="base"/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        ① 평점평균 환산점수 상위자</a:t>
            </a:r>
            <a:endParaRPr lang="en-US" altLang="ko-KR" sz="1200" dirty="0" smtClean="0">
              <a:latin typeface="+mn-lt"/>
              <a:ea typeface="Noto Sans CJK KR Light" panose="020B0300000000000000" pitchFamily="34" charset="-127"/>
            </a:endParaRPr>
          </a:p>
          <a:p>
            <a:pPr fontAlgn="base"/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 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       ② 당해 학년도 신입생 우선 순</a:t>
            </a:r>
            <a:endParaRPr lang="en-US" altLang="ko-KR" sz="1200" dirty="0" smtClean="0">
              <a:latin typeface="+mn-lt"/>
              <a:ea typeface="Noto Sans CJK KR Light" panose="020B0300000000000000" pitchFamily="34" charset="-127"/>
            </a:endParaRPr>
          </a:p>
          <a:p>
            <a:pPr fontAlgn="base"/>
            <a:endParaRPr kumimoji="0" lang="en-US" altLang="ko-KR" sz="1200" dirty="0">
              <a:solidFill>
                <a:srgbClr val="000000"/>
              </a:solidFill>
              <a:latin typeface="+mn-lt"/>
              <a:ea typeface="Noto Sans CJK KR Light" panose="020B0300000000000000" pitchFamily="34" charset="-127"/>
            </a:endParaRPr>
          </a:p>
          <a:p>
            <a:pPr fontAlgn="base"/>
            <a:r>
              <a:rPr kumimoji="0" lang="en-US" altLang="ko-KR" sz="1200" dirty="0" smtClean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     - </a:t>
            </a:r>
            <a:r>
              <a:rPr kumimoji="0" lang="ko-KR" altLang="en-US" sz="1200" b="1" dirty="0" smtClean="0">
                <a:solidFill>
                  <a:schemeClr val="accent6">
                    <a:lumMod val="50000"/>
                  </a:schemeClr>
                </a:solidFill>
                <a:latin typeface="+mn-lt"/>
                <a:ea typeface="Noto Sans CJK KR Light" panose="020B0300000000000000" pitchFamily="34" charset="-127"/>
              </a:rPr>
              <a:t>전출 </a:t>
            </a:r>
            <a:r>
              <a:rPr kumimoji="0" lang="ko-KR" altLang="en-US" sz="1200" b="1" dirty="0" err="1" smtClean="0">
                <a:solidFill>
                  <a:schemeClr val="accent6">
                    <a:lumMod val="50000"/>
                  </a:schemeClr>
                </a:solidFill>
                <a:latin typeface="+mn-lt"/>
                <a:ea typeface="Noto Sans CJK KR Light" panose="020B0300000000000000" pitchFamily="34" charset="-127"/>
              </a:rPr>
              <a:t>확정자</a:t>
            </a:r>
            <a:r>
              <a:rPr kumimoji="0" lang="ko-KR" altLang="en-US" sz="1200" b="1" dirty="0" smtClean="0">
                <a:solidFill>
                  <a:schemeClr val="accent6">
                    <a:lumMod val="50000"/>
                  </a:schemeClr>
                </a:solidFill>
                <a:latin typeface="+mn-lt"/>
                <a:ea typeface="Noto Sans CJK KR Light" panose="020B0300000000000000" pitchFamily="34" charset="-127"/>
              </a:rPr>
              <a:t> 발표 </a:t>
            </a:r>
            <a:r>
              <a:rPr kumimoji="0" lang="en-US" altLang="ko-KR" sz="1200" b="1" dirty="0" smtClean="0">
                <a:solidFill>
                  <a:schemeClr val="accent6">
                    <a:lumMod val="50000"/>
                  </a:schemeClr>
                </a:solidFill>
                <a:latin typeface="+mn-lt"/>
                <a:ea typeface="Noto Sans CJK KR Light" panose="020B0300000000000000" pitchFamily="34" charset="-127"/>
              </a:rPr>
              <a:t>: 2021</a:t>
            </a:r>
            <a:r>
              <a:rPr kumimoji="0" lang="ko-KR" altLang="en-US" sz="1200" b="1" dirty="0" smtClean="0">
                <a:solidFill>
                  <a:schemeClr val="accent6">
                    <a:lumMod val="50000"/>
                  </a:schemeClr>
                </a:solidFill>
                <a:latin typeface="+mn-lt"/>
                <a:ea typeface="Noto Sans CJK KR Light" panose="020B0300000000000000" pitchFamily="34" charset="-127"/>
              </a:rPr>
              <a:t>년 </a:t>
            </a:r>
            <a:r>
              <a:rPr kumimoji="0" lang="en-US" altLang="ko-KR" sz="1200" b="1" dirty="0" smtClean="0">
                <a:solidFill>
                  <a:schemeClr val="accent6">
                    <a:lumMod val="50000"/>
                  </a:schemeClr>
                </a:solidFill>
                <a:latin typeface="+mn-lt"/>
                <a:ea typeface="Noto Sans CJK KR Light" panose="020B0300000000000000" pitchFamily="34" charset="-127"/>
              </a:rPr>
              <a:t>1</a:t>
            </a:r>
            <a:r>
              <a:rPr kumimoji="0" lang="ko-KR" altLang="en-US" sz="1200" b="1" dirty="0" smtClean="0">
                <a:solidFill>
                  <a:schemeClr val="accent6">
                    <a:lumMod val="50000"/>
                  </a:schemeClr>
                </a:solidFill>
                <a:latin typeface="+mn-lt"/>
                <a:ea typeface="Noto Sans CJK KR Light" panose="020B0300000000000000" pitchFamily="34" charset="-127"/>
              </a:rPr>
              <a:t>월 </a:t>
            </a:r>
            <a:r>
              <a:rPr kumimoji="0" lang="en-US" altLang="ko-KR" sz="1200" b="1" dirty="0" smtClean="0">
                <a:solidFill>
                  <a:schemeClr val="accent6">
                    <a:lumMod val="50000"/>
                  </a:schemeClr>
                </a:solidFill>
                <a:latin typeface="+mn-lt"/>
                <a:ea typeface="Noto Sans CJK KR Light" panose="020B0300000000000000" pitchFamily="34" charset="-127"/>
              </a:rPr>
              <a:t>26(</a:t>
            </a:r>
            <a:r>
              <a:rPr kumimoji="0" lang="ko-KR" altLang="en-US" sz="1200" b="1" dirty="0" smtClean="0">
                <a:solidFill>
                  <a:schemeClr val="accent6">
                    <a:lumMod val="50000"/>
                  </a:schemeClr>
                </a:solidFill>
                <a:latin typeface="+mn-lt"/>
                <a:ea typeface="Noto Sans CJK KR Light" panose="020B0300000000000000" pitchFamily="34" charset="-127"/>
              </a:rPr>
              <a:t>화</a:t>
            </a:r>
            <a:r>
              <a:rPr kumimoji="0" lang="en-US" altLang="ko-KR" sz="1200" b="1" dirty="0" smtClean="0">
                <a:solidFill>
                  <a:schemeClr val="accent6">
                    <a:lumMod val="50000"/>
                  </a:schemeClr>
                </a:solidFill>
                <a:latin typeface="+mn-lt"/>
                <a:ea typeface="Noto Sans CJK KR Light" panose="020B0300000000000000" pitchFamily="34" charset="-127"/>
              </a:rPr>
              <a:t>) 17:00 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HY-in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에서 확인</a:t>
            </a:r>
            <a:endParaRPr kumimoji="0" lang="en-US" altLang="ko-KR" sz="1200" dirty="0" smtClean="0">
              <a:solidFill>
                <a:srgbClr val="000000"/>
              </a:solidFill>
              <a:latin typeface="+mn-lt"/>
              <a:ea typeface="Noto Sans CJK KR Light" panose="020B0300000000000000" pitchFamily="34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0286751"/>
              </p:ext>
            </p:extLst>
          </p:nvPr>
        </p:nvGraphicFramePr>
        <p:xfrm>
          <a:off x="1034899" y="4477666"/>
          <a:ext cx="5299075" cy="559308"/>
        </p:xfrm>
        <a:graphic>
          <a:graphicData uri="http://schemas.openxmlformats.org/drawingml/2006/table">
            <a:tbl>
              <a:tblPr/>
              <a:tblGrid>
                <a:gridCol w="11292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06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615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구분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학년 평점평균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취득학점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배점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70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점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(70%)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30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점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(30%)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선발 기준</a:t>
            </a:r>
            <a:endParaRPr lang="ko-KR" altLang="en-US" dirty="0"/>
          </a:p>
        </p:txBody>
      </p:sp>
      <p:sp>
        <p:nvSpPr>
          <p:cNvPr id="6" name="부제목 5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30350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지난 현황</a:t>
            </a:r>
            <a:endParaRPr lang="ko-KR" altLang="en-US" dirty="0"/>
          </a:p>
        </p:txBody>
      </p:sp>
      <p:sp>
        <p:nvSpPr>
          <p:cNvPr id="12" name="부제목 11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527088" y="1306285"/>
            <a:ext cx="8149368" cy="9753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학사팀에서는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전년도 현황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모집인원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지원인원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최종확정 인원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)</a:t>
            </a:r>
            <a:r>
              <a:rPr lang="ko-KR" altLang="en-US" sz="1400" dirty="0" smtClean="0">
                <a:solidFill>
                  <a:schemeClr val="tx1"/>
                </a:solidFill>
              </a:rPr>
              <a:t>을 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학과별로 공개하고 있으니</a:t>
            </a:r>
            <a:r>
              <a:rPr lang="en-US" altLang="ko-KR" sz="1400" dirty="0" smtClean="0">
                <a:solidFill>
                  <a:schemeClr val="tx1"/>
                </a:solidFill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</a:rPr>
              <a:t>해당 자료를 참고하시기 바랍니다</a:t>
            </a:r>
            <a:r>
              <a:rPr lang="en-US" altLang="ko-KR" sz="1400" dirty="0" smtClean="0">
                <a:solidFill>
                  <a:schemeClr val="tx1"/>
                </a:solidFill>
              </a:rPr>
              <a:t>.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27088" y="4166165"/>
            <a:ext cx="8149368" cy="1372482"/>
          </a:xfrm>
          <a:prstGeom prst="rect">
            <a:avLst/>
          </a:prstGeom>
          <a:solidFill>
            <a:srgbClr val="F893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chemeClr val="bg1"/>
                </a:solidFill>
              </a:rPr>
              <a:t>                         학사안내 </a:t>
            </a:r>
            <a:r>
              <a:rPr lang="ko-KR" altLang="en-US" b="1" dirty="0">
                <a:solidFill>
                  <a:schemeClr val="bg1"/>
                </a:solidFill>
              </a:rPr>
              <a:t>홈페이지 </a:t>
            </a:r>
            <a:r>
              <a:rPr lang="en-US" altLang="ko-KR" b="1" dirty="0" smtClean="0">
                <a:solidFill>
                  <a:schemeClr val="bg1"/>
                </a:solidFill>
              </a:rPr>
              <a:t>‘</a:t>
            </a:r>
            <a:r>
              <a:rPr lang="ko-KR" altLang="en-US" b="1" dirty="0" smtClean="0">
                <a:solidFill>
                  <a:schemeClr val="bg1"/>
                </a:solidFill>
              </a:rPr>
              <a:t>자료실</a:t>
            </a:r>
            <a:r>
              <a:rPr lang="en-US" altLang="ko-KR" b="1" dirty="0" smtClean="0">
                <a:solidFill>
                  <a:schemeClr val="bg1"/>
                </a:solidFill>
              </a:rPr>
              <a:t>’ </a:t>
            </a:r>
            <a:r>
              <a:rPr lang="ko-KR" altLang="en-US" b="1" dirty="0" smtClean="0">
                <a:solidFill>
                  <a:schemeClr val="bg1"/>
                </a:solidFill>
              </a:rPr>
              <a:t> 에서도 확인 가능</a:t>
            </a:r>
            <a:endParaRPr lang="en-US" altLang="ko-KR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chemeClr val="bg1"/>
                </a:solidFill>
              </a:rPr>
              <a:t>                          </a:t>
            </a:r>
            <a:r>
              <a:rPr lang="en-US" altLang="ko-KR" b="1" dirty="0">
                <a:solidFill>
                  <a:schemeClr val="bg1"/>
                </a:solidFill>
                <a:hlinkClick r:id="rId2"/>
              </a:rPr>
              <a:t>http://</a:t>
            </a:r>
            <a:r>
              <a:rPr lang="en-US" altLang="ko-KR" b="1" dirty="0" smtClean="0">
                <a:solidFill>
                  <a:schemeClr val="bg1"/>
                </a:solidFill>
                <a:hlinkClick r:id="rId2"/>
              </a:rPr>
              <a:t>ehaksa.hanyang.ac.kr/reference</a:t>
            </a:r>
            <a:endParaRPr lang="en-US" altLang="ko-KR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chemeClr val="bg1"/>
                </a:solidFill>
              </a:rPr>
              <a:t>                         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자료실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&gt;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현황 통계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&gt;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해당 년도 게시물 확인</a:t>
            </a:r>
            <a:endParaRPr lang="en-US" altLang="ko-KR" b="1" dirty="0" smtClean="0">
              <a:solidFill>
                <a:schemeClr val="bg1"/>
              </a:solidFill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550" y="4762458"/>
            <a:ext cx="560752" cy="519569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927" y="4484904"/>
            <a:ext cx="830117" cy="735004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2351314" y="2403561"/>
            <a:ext cx="6325142" cy="1663341"/>
          </a:xfrm>
          <a:prstGeom prst="rect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일반 전과 현황 </a:t>
            </a:r>
            <a:r>
              <a:rPr lang="en-US" altLang="ko-KR" dirty="0" smtClean="0">
                <a:solidFill>
                  <a:schemeClr val="tx1"/>
                </a:solidFill>
              </a:rPr>
              <a:t>: </a:t>
            </a:r>
            <a:r>
              <a:rPr lang="en-US" altLang="ko-KR" b="1" dirty="0" smtClean="0">
                <a:solidFill>
                  <a:schemeClr val="tx1"/>
                </a:solidFill>
              </a:rPr>
              <a:t>&lt;</a:t>
            </a:r>
            <a:r>
              <a:rPr lang="ko-KR" altLang="en-US" b="1" dirty="0" smtClean="0">
                <a:solidFill>
                  <a:schemeClr val="tx1"/>
                </a:solidFill>
              </a:rPr>
              <a:t>붙임 </a:t>
            </a:r>
            <a:r>
              <a:rPr lang="en-US" altLang="ko-KR" b="1" dirty="0">
                <a:solidFill>
                  <a:schemeClr val="tx1"/>
                </a:solidFill>
              </a:rPr>
              <a:t>2</a:t>
            </a:r>
            <a:r>
              <a:rPr lang="en-US" altLang="ko-KR" b="1" dirty="0" smtClean="0">
                <a:solidFill>
                  <a:schemeClr val="tx1"/>
                </a:solidFill>
              </a:rPr>
              <a:t> </a:t>
            </a:r>
            <a:r>
              <a:rPr lang="ko-KR" altLang="en-US" b="1" dirty="0" smtClean="0">
                <a:solidFill>
                  <a:schemeClr val="tx1"/>
                </a:solidFill>
              </a:rPr>
              <a:t>참조</a:t>
            </a:r>
            <a:r>
              <a:rPr lang="en-US" altLang="ko-KR" b="1" dirty="0" smtClean="0">
                <a:solidFill>
                  <a:schemeClr val="tx1"/>
                </a:solidFill>
              </a:rPr>
              <a:t>&gt;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527088" y="2403562"/>
            <a:ext cx="1754558" cy="1663341"/>
          </a:xfrm>
          <a:prstGeom prst="rect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2020</a:t>
            </a:r>
            <a:r>
              <a:rPr lang="ko-KR" altLang="en-US" dirty="0" smtClean="0"/>
              <a:t>학년도</a:t>
            </a:r>
            <a:endParaRPr lang="en-US" altLang="ko-KR" dirty="0" smtClean="0"/>
          </a:p>
          <a:p>
            <a:pPr algn="ctr"/>
            <a:r>
              <a:rPr lang="en-US" altLang="ko-KR" dirty="0" smtClean="0"/>
              <a:t>(</a:t>
            </a:r>
            <a:r>
              <a:rPr lang="ko-KR" altLang="en-US" dirty="0" smtClean="0"/>
              <a:t>전년도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021949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6102579"/>
              </p:ext>
            </p:extLst>
          </p:nvPr>
        </p:nvGraphicFramePr>
        <p:xfrm>
          <a:off x="452274" y="1707363"/>
          <a:ext cx="3367114" cy="224202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835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35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910">
                <a:tc>
                  <a:txBody>
                    <a:bodyPr/>
                    <a:lstStyle/>
                    <a:p>
                      <a:pPr marL="127000" marR="0" indent="0" algn="ctr" fontAlgn="base" latinLnBrk="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100" kern="0" spc="0" dirty="0" err="1">
                          <a:effectLst/>
                        </a:rPr>
                        <a:t>단과대학명</a:t>
                      </a:r>
                      <a:r>
                        <a:rPr lang="ko-KR" altLang="en-US" sz="1100" kern="0" spc="0" dirty="0">
                          <a:effectLst/>
                        </a:rPr>
                        <a:t> 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Noto Sans CJK KR Light" panose="020B0300000000000000" pitchFamily="34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100" kern="0" spc="0" dirty="0">
                          <a:effectLst/>
                        </a:rPr>
                        <a:t>전 화 번 호 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Noto Sans CJK KR Light" panose="020B0300000000000000" pitchFamily="34" charset="-127"/>
                      </a:endParaRPr>
                    </a:p>
                  </a:txBody>
                  <a:tcPr marL="17907" marR="17907" marT="17907" marB="17907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352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100" kern="0" spc="0" dirty="0" smtClean="0">
                          <a:effectLst/>
                        </a:rPr>
                        <a:t>  공학대학 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Noto Sans CJK KR Light" panose="020B0300000000000000" pitchFamily="34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100" kern="0" spc="0" dirty="0" smtClean="0">
                          <a:effectLst/>
                        </a:rPr>
                        <a:t>031-400-5119 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Noto Sans CJK KR Light" panose="020B0300000000000000" pitchFamily="34" charset="-127"/>
                      </a:endParaRPr>
                    </a:p>
                  </a:txBody>
                  <a:tcPr marL="17907" marR="17907" marT="17907" marB="1790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352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100" kern="0" spc="0" dirty="0" smtClean="0">
                          <a:effectLst/>
                        </a:rPr>
                        <a:t>  </a:t>
                      </a:r>
                      <a:r>
                        <a:rPr lang="ko-KR" altLang="en-US" sz="1100" kern="0" spc="0" dirty="0" smtClean="0">
                          <a:effectLst/>
                        </a:rPr>
                        <a:t>소프트웨어융합대학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Noto Sans CJK KR Light" panose="020B0300000000000000" pitchFamily="34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100" kern="0" spc="0" dirty="0" smtClean="0">
                          <a:effectLst/>
                        </a:rPr>
                        <a:t>031-400-1004~5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Noto Sans CJK KR Light" panose="020B0300000000000000" pitchFamily="34" charset="-127"/>
                      </a:endParaRPr>
                    </a:p>
                  </a:txBody>
                  <a:tcPr marL="17907" marR="17907" marT="17907" marB="1790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352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100" kern="0" spc="0" dirty="0">
                          <a:effectLst/>
                        </a:rPr>
                        <a:t>  </a:t>
                      </a:r>
                      <a:r>
                        <a:rPr lang="ko-KR" altLang="en-US" sz="1100" kern="0" spc="0" dirty="0" smtClean="0">
                          <a:effectLst/>
                        </a:rPr>
                        <a:t>과학기술융합대학 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Noto Sans CJK KR Light" panose="020B0300000000000000" pitchFamily="34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100" kern="0" spc="0" dirty="0" smtClean="0">
                          <a:effectLst/>
                        </a:rPr>
                        <a:t>031-400-5456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Noto Sans CJK KR Light" panose="020B0300000000000000" pitchFamily="34" charset="-127"/>
                      </a:endParaRPr>
                    </a:p>
                  </a:txBody>
                  <a:tcPr marL="17907" marR="17907" marT="17907" marB="1790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352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100" kern="0" spc="0" dirty="0">
                          <a:effectLst/>
                        </a:rPr>
                        <a:t>  </a:t>
                      </a:r>
                      <a:r>
                        <a:rPr lang="ko-KR" altLang="en-US" sz="1100" kern="0" spc="0" dirty="0" smtClean="0">
                          <a:effectLst/>
                        </a:rPr>
                        <a:t>국제문화대학 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Noto Sans CJK KR Light" panose="020B0300000000000000" pitchFamily="34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100" kern="0" spc="0" dirty="0" smtClean="0">
                          <a:effectLst/>
                        </a:rPr>
                        <a:t>031-400-5303 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Noto Sans CJK KR Light" panose="020B0300000000000000" pitchFamily="34" charset="-127"/>
                      </a:endParaRPr>
                    </a:p>
                  </a:txBody>
                  <a:tcPr marL="17907" marR="17907" marT="17907" marB="1790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352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100" kern="0" spc="0" dirty="0">
                          <a:effectLst/>
                        </a:rPr>
                        <a:t>  </a:t>
                      </a:r>
                      <a:r>
                        <a:rPr lang="ko-KR" altLang="en-US" sz="1100" kern="0" spc="0" dirty="0" smtClean="0">
                          <a:effectLst/>
                        </a:rPr>
                        <a:t>언론정보대학 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Noto Sans CJK KR Light" panose="020B0300000000000000" pitchFamily="34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100" kern="0" spc="0" dirty="0" smtClean="0">
                          <a:effectLst/>
                        </a:rPr>
                        <a:t>031-400-5394~5 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Noto Sans CJK KR Light" panose="020B0300000000000000" pitchFamily="34" charset="-127"/>
                      </a:endParaRPr>
                    </a:p>
                  </a:txBody>
                  <a:tcPr marL="17907" marR="17907" marT="17907" marB="17907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1352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100" kern="0" spc="0" dirty="0">
                          <a:effectLst/>
                        </a:rPr>
                        <a:t>  </a:t>
                      </a:r>
                      <a:r>
                        <a:rPr lang="ko-KR" altLang="en-US" sz="1100" kern="0" spc="0" dirty="0" smtClean="0">
                          <a:effectLst/>
                        </a:rPr>
                        <a:t>경상대학 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Noto Sans CJK KR Light" panose="020B0300000000000000" pitchFamily="34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100" kern="0" spc="0" dirty="0" smtClean="0">
                          <a:effectLst/>
                        </a:rPr>
                        <a:t>031-400-5610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Noto Sans CJK KR Light" panose="020B0300000000000000" pitchFamily="34" charset="-127"/>
                      </a:endParaRPr>
                    </a:p>
                  </a:txBody>
                  <a:tcPr marL="17907" marR="17907" marT="17907" marB="17907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07639" y="1313539"/>
            <a:ext cx="3456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ea typeface="Noto Sans CJK KR Light" panose="020B0300000000000000" pitchFamily="34" charset="-127"/>
              </a:rPr>
              <a:t>◎ </a:t>
            </a:r>
            <a:r>
              <a:rPr lang="en-US" altLang="ko-KR" sz="1600" b="1" dirty="0" smtClean="0">
                <a:ea typeface="Noto Sans CJK KR Light" panose="020B0300000000000000" pitchFamily="34" charset="-127"/>
              </a:rPr>
              <a:t>ERICA </a:t>
            </a:r>
            <a:r>
              <a:rPr lang="ko-KR" altLang="en-US" sz="1600" b="1" dirty="0" smtClean="0">
                <a:ea typeface="Noto Sans CJK KR Light" panose="020B0300000000000000" pitchFamily="34" charset="-127"/>
              </a:rPr>
              <a:t>단과대학</a:t>
            </a:r>
            <a:endParaRPr lang="ko-KR" altLang="en-US" sz="1600" b="1" dirty="0">
              <a:ea typeface="Noto Sans CJK KR Light" panose="020B0300000000000000" pitchFamily="34" charset="-127"/>
            </a:endParaRP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단과대학별 문의처 </a:t>
            </a:r>
            <a:endParaRPr lang="ko-KR" altLang="en-US" dirty="0"/>
          </a:p>
        </p:txBody>
      </p:sp>
      <p:sp>
        <p:nvSpPr>
          <p:cNvPr id="10" name="부제목 9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41255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5"/>
          <p:cNvSpPr>
            <a:spLocks noChangeArrowheads="1"/>
          </p:cNvSpPr>
          <p:nvPr/>
        </p:nvSpPr>
        <p:spPr bwMode="auto">
          <a:xfrm>
            <a:off x="365979" y="1032846"/>
            <a:ext cx="8255506" cy="480131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171450" indent="-171450" fontAlgn="base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kumimoji="0" lang="en-US" altLang="ko-KR" sz="1200" b="1" dirty="0" smtClean="0">
                <a:solidFill>
                  <a:srgbClr val="0070C0"/>
                </a:solidFill>
                <a:latin typeface="+mn-lt"/>
                <a:ea typeface="Noto Sans CJK KR Light" panose="020B0300000000000000" pitchFamily="34" charset="-127"/>
              </a:rPr>
              <a:t> </a:t>
            </a:r>
            <a:r>
              <a:rPr kumimoji="0" lang="ko-KR" altLang="en-US" sz="1200" b="1" dirty="0" smtClean="0">
                <a:solidFill>
                  <a:srgbClr val="0070C0"/>
                </a:solidFill>
                <a:latin typeface="+mn-lt"/>
                <a:ea typeface="Noto Sans CJK KR Light" panose="020B0300000000000000" pitchFamily="34" charset="-127"/>
              </a:rPr>
              <a:t>등록</a:t>
            </a:r>
            <a:endParaRPr kumimoji="0" lang="en-US" altLang="ko-KR" sz="1200" b="1" dirty="0" smtClean="0">
              <a:solidFill>
                <a:srgbClr val="0070C0"/>
              </a:solidFill>
              <a:latin typeface="+mn-lt"/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r>
              <a:rPr kumimoji="0" lang="en-US" altLang="ko-KR" sz="1200" dirty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 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 - </a:t>
            </a:r>
            <a:r>
              <a:rPr lang="ko-KR" altLang="en-US" sz="1200" b="1" dirty="0">
                <a:solidFill>
                  <a:srgbClr val="FF0000"/>
                </a:solidFill>
                <a:latin typeface="+mn-lt"/>
                <a:ea typeface="Noto Sans CJK KR Light" panose="020B0300000000000000" pitchFamily="34" charset="-127"/>
              </a:rPr>
              <a:t>전과가 확정된 후 휴학하고자 하는 학생은 반드시 등록을 하여야 합니다</a:t>
            </a:r>
            <a:r>
              <a:rPr lang="en-US" altLang="ko-KR" sz="1200" b="1" dirty="0">
                <a:solidFill>
                  <a:srgbClr val="FF0000"/>
                </a:solidFill>
                <a:latin typeface="+mn-lt"/>
                <a:ea typeface="Noto Sans CJK KR Light" panose="020B0300000000000000" pitchFamily="34" charset="-127"/>
              </a:rPr>
              <a:t>.</a:t>
            </a:r>
            <a:endParaRPr lang="ko-KR" altLang="en-US" sz="1200" b="1" dirty="0">
              <a:solidFill>
                <a:srgbClr val="FF0000"/>
              </a:solidFill>
              <a:latin typeface="+mn-lt"/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 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 </a:t>
            </a:r>
            <a:r>
              <a:rPr lang="en-US" altLang="ko-KR" sz="1200" dirty="0" smtClean="0">
                <a:latin typeface="+mn-lt"/>
                <a:ea typeface="Noto Sans CJK KR Light" panose="020B0300000000000000" pitchFamily="34" charset="-127"/>
              </a:rPr>
              <a:t>- 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전적 학과에서의 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장학금 수혜는 전과 학과에서는 유효하지 않으므로 전과한 학기에는 전액등록 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하여야 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하며</a:t>
            </a: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, </a:t>
            </a:r>
            <a:r>
              <a:rPr lang="en-US" altLang="ko-KR" sz="1200" dirty="0" smtClean="0">
                <a:latin typeface="+mn-lt"/>
                <a:ea typeface="Noto Sans CJK KR Light" panose="020B0300000000000000" pitchFamily="34" charset="-127"/>
              </a:rPr>
              <a:t>   </a:t>
            </a:r>
          </a:p>
          <a:p>
            <a:pPr fontAlgn="base">
              <a:lnSpc>
                <a:spcPct val="150000"/>
              </a:lnSpc>
            </a:pP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 </a:t>
            </a:r>
            <a:r>
              <a:rPr lang="en-US" altLang="ko-KR" sz="1200" dirty="0" smtClean="0">
                <a:latin typeface="+mn-lt"/>
                <a:ea typeface="Noto Sans CJK KR Light" panose="020B0300000000000000" pitchFamily="34" charset="-127"/>
              </a:rPr>
              <a:t>   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장학대상자가 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전과를 확정 받은 후 다시 전과를 취소하였을 경우에도 장학혜택을 받을 수 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없습니다</a:t>
            </a:r>
            <a:r>
              <a:rPr lang="en-US" altLang="ko-KR" sz="1200" dirty="0" smtClean="0">
                <a:latin typeface="+mn-lt"/>
                <a:ea typeface="Noto Sans CJK KR Light" panose="020B0300000000000000" pitchFamily="34" charset="-127"/>
              </a:rPr>
              <a:t>.</a:t>
            </a:r>
            <a:br>
              <a:rPr lang="en-US" altLang="ko-KR" sz="1200" dirty="0" smtClean="0">
                <a:latin typeface="+mn-lt"/>
                <a:ea typeface="Noto Sans CJK KR Light" panose="020B0300000000000000" pitchFamily="34" charset="-127"/>
              </a:rPr>
            </a:br>
            <a:r>
              <a:rPr lang="en-US" altLang="ko-KR" sz="1200" dirty="0" smtClean="0">
                <a:latin typeface="+mn-lt"/>
                <a:ea typeface="Noto Sans CJK KR Light" panose="020B0300000000000000" pitchFamily="34" charset="-127"/>
              </a:rPr>
              <a:t>     (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장학혜택 받고 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등록 후 </a:t>
            </a:r>
            <a:r>
              <a:rPr lang="ko-KR" altLang="en-US" sz="1200" dirty="0" err="1">
                <a:latin typeface="+mn-lt"/>
                <a:ea typeface="Noto Sans CJK KR Light" panose="020B0300000000000000" pitchFamily="34" charset="-127"/>
              </a:rPr>
              <a:t>복학자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 포함</a:t>
            </a: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)</a:t>
            </a:r>
            <a:endParaRPr lang="ko-KR" altLang="en-US" sz="1200" dirty="0">
              <a:latin typeface="+mn-lt"/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  </a:t>
            </a:r>
            <a:r>
              <a:rPr lang="en-US" altLang="ko-KR" sz="1200" dirty="0" smtClean="0">
                <a:latin typeface="+mn-lt"/>
                <a:ea typeface="Noto Sans CJK KR Light" panose="020B0300000000000000" pitchFamily="34" charset="-127"/>
              </a:rPr>
              <a:t>-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 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휴학 전 등록을 </a:t>
            </a:r>
            <a:r>
              <a:rPr lang="ko-KR" altLang="en-US" sz="1200" dirty="0" err="1">
                <a:latin typeface="+mn-lt"/>
                <a:ea typeface="Noto Sans CJK KR Light" panose="020B0300000000000000" pitchFamily="34" charset="-127"/>
              </a:rPr>
              <a:t>필한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 자가 복학하면서 전과하였을 때 계열에 따라 등록금액의 차이가 있을 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경우에는 그 차액  </a:t>
            </a:r>
            <a:endParaRPr lang="en-US" altLang="ko-KR" sz="1200" dirty="0" smtClean="0">
              <a:latin typeface="+mn-lt"/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 </a:t>
            </a:r>
            <a:r>
              <a:rPr lang="en-US" altLang="ko-KR" sz="1200" dirty="0" smtClean="0">
                <a:latin typeface="+mn-lt"/>
                <a:ea typeface="Noto Sans CJK KR Light" panose="020B0300000000000000" pitchFamily="34" charset="-127"/>
              </a:rPr>
              <a:t>   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만큼 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환불 또는 추가 납부하여야 합니다</a:t>
            </a:r>
            <a:r>
              <a:rPr lang="en-US" altLang="ko-KR" sz="1200" dirty="0" smtClean="0">
                <a:latin typeface="+mn-lt"/>
                <a:ea typeface="Noto Sans CJK KR Light" panose="020B0300000000000000" pitchFamily="34" charset="-127"/>
              </a:rPr>
              <a:t>.</a:t>
            </a:r>
          </a:p>
          <a:p>
            <a:pPr fontAlgn="base">
              <a:lnSpc>
                <a:spcPct val="150000"/>
              </a:lnSpc>
            </a:pPr>
            <a:endParaRPr lang="en-US" altLang="ko-KR" sz="1200" dirty="0" smtClean="0">
              <a:latin typeface="+mn-lt"/>
              <a:ea typeface="Noto Sans CJK KR Light" panose="020B0300000000000000" pitchFamily="34" charset="-127"/>
            </a:endParaRPr>
          </a:p>
          <a:p>
            <a:pPr marL="171450" indent="-171450" fontAlgn="base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kumimoji="0" lang="en-US" altLang="ko-KR" sz="1200" b="1" dirty="0" smtClean="0">
                <a:solidFill>
                  <a:srgbClr val="0070C0"/>
                </a:solidFill>
                <a:latin typeface="+mn-lt"/>
                <a:ea typeface="Noto Sans CJK KR Light" panose="020B0300000000000000" pitchFamily="34" charset="-127"/>
              </a:rPr>
              <a:t> </a:t>
            </a:r>
            <a:r>
              <a:rPr kumimoji="0" lang="ko-KR" altLang="en-US" sz="1200" b="1" dirty="0" smtClean="0">
                <a:solidFill>
                  <a:srgbClr val="0070C0"/>
                </a:solidFill>
                <a:latin typeface="+mn-lt"/>
                <a:ea typeface="Noto Sans CJK KR Light" panose="020B0300000000000000" pitchFamily="34" charset="-127"/>
              </a:rPr>
              <a:t>학점이수 및 선수강 과목 이수</a:t>
            </a:r>
            <a:endParaRPr kumimoji="0" lang="en-US" altLang="ko-KR" sz="1200" b="1" dirty="0" smtClean="0">
              <a:solidFill>
                <a:srgbClr val="0070C0"/>
              </a:solidFill>
              <a:latin typeface="+mn-lt"/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r>
              <a:rPr kumimoji="0" lang="en-US" altLang="ko-KR" sz="1200" dirty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 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+mn-lt"/>
                <a:ea typeface="Noto Sans CJK KR Light" panose="020B0300000000000000" pitchFamily="34" charset="-127"/>
              </a:rPr>
              <a:t>  - 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전과 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후에는 전입한 학과의 교육과정을 따라야 하며</a:t>
            </a: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, 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졸업학점</a:t>
            </a: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, 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전공이수학점</a:t>
            </a: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, 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핵심교양이수학점에 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변동이 </a:t>
            </a:r>
            <a:endParaRPr lang="en-US" altLang="ko-KR" sz="1200" dirty="0" smtClean="0">
              <a:latin typeface="+mn-lt"/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 </a:t>
            </a:r>
            <a:r>
              <a:rPr lang="en-US" altLang="ko-KR" sz="1200" dirty="0" smtClean="0">
                <a:latin typeface="+mn-lt"/>
                <a:ea typeface="Noto Sans CJK KR Light" panose="020B0300000000000000" pitchFamily="34" charset="-127"/>
              </a:rPr>
              <a:t>    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있을 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수 있습니다</a:t>
            </a: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. 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다만</a:t>
            </a: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, 1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학년 과정은 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전적 학과의 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교육과정을 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적용 받습니다</a:t>
            </a: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.</a:t>
            </a:r>
            <a:endParaRPr lang="ko-KR" altLang="en-US" sz="1200" dirty="0">
              <a:latin typeface="+mn-lt"/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   </a:t>
            </a:r>
            <a:r>
              <a:rPr lang="en-US" altLang="ko-KR" sz="1200" dirty="0" smtClean="0">
                <a:latin typeface="+mn-lt"/>
                <a:ea typeface="Noto Sans CJK KR Light" panose="020B0300000000000000" pitchFamily="34" charset="-127"/>
              </a:rPr>
              <a:t>-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 </a:t>
            </a: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2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학년 또는 </a:t>
            </a: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3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학년을 이수하고 전과를 희망하는 학생은 </a:t>
            </a: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1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학년 성적</a:t>
            </a: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(1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학년 계절학기성적 포함</a:t>
            </a: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) 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기준으로</a:t>
            </a:r>
            <a:endParaRPr lang="en-US" altLang="ko-KR" sz="1200" dirty="0" smtClean="0">
              <a:latin typeface="+mn-lt"/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>
                <a:latin typeface="+mn-lt"/>
                <a:ea typeface="Noto Sans CJK KR Light" panose="020B0300000000000000" pitchFamily="34" charset="-127"/>
              </a:rPr>
              <a:t>    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 신청 자격이 있으며</a:t>
            </a: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,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 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전과 확정시 </a:t>
            </a: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2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학년</a:t>
            </a: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, 3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학년 성적</a:t>
            </a: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(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계절학기 제외</a:t>
            </a: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)</a:t>
            </a:r>
            <a:r>
              <a:rPr lang="ko-KR" altLang="en-US" sz="1200" dirty="0">
                <a:latin typeface="+mn-lt"/>
                <a:ea typeface="Noto Sans CJK KR Light" panose="020B0300000000000000" pitchFamily="34" charset="-127"/>
              </a:rPr>
              <a:t>은 모두 폐기합니다</a:t>
            </a:r>
            <a:r>
              <a:rPr lang="en-US" altLang="ko-KR" sz="1200" dirty="0" smtClean="0">
                <a:latin typeface="+mn-lt"/>
                <a:ea typeface="Noto Sans CJK KR Light" panose="020B0300000000000000" pitchFamily="34" charset="-127"/>
              </a:rPr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>
                <a:ea typeface="Noto Sans CJK KR Light" panose="020B0300000000000000" pitchFamily="34" charset="-127"/>
              </a:rPr>
              <a:t>   </a:t>
            </a:r>
            <a:r>
              <a:rPr lang="en-US" altLang="ko-KR" sz="1200" dirty="0">
                <a:ea typeface="Noto Sans CJK KR Light" panose="020B0300000000000000" pitchFamily="34" charset="-127"/>
              </a:rPr>
              <a:t>-</a:t>
            </a:r>
            <a:r>
              <a:rPr lang="ko-KR" altLang="en-US" sz="1200" dirty="0">
                <a:ea typeface="Noto Sans CJK KR Light" panose="020B0300000000000000" pitchFamily="34" charset="-127"/>
              </a:rPr>
              <a:t> 학번은 입학 당시 학번을 계속 사용합니다</a:t>
            </a:r>
            <a:r>
              <a:rPr lang="en-US" altLang="ko-KR" sz="1200" dirty="0">
                <a:ea typeface="Noto Sans CJK KR Light" panose="020B0300000000000000" pitchFamily="34" charset="-127"/>
              </a:rPr>
              <a:t>.</a:t>
            </a:r>
            <a:endParaRPr lang="ko-KR" altLang="en-US" sz="1200" dirty="0"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200" dirty="0">
                <a:ea typeface="Noto Sans CJK KR Light" panose="020B0300000000000000" pitchFamily="34" charset="-127"/>
              </a:rPr>
              <a:t>   </a:t>
            </a:r>
            <a:r>
              <a:rPr lang="en-US" altLang="ko-KR" sz="1200" dirty="0">
                <a:ea typeface="Noto Sans CJK KR Light" panose="020B0300000000000000" pitchFamily="34" charset="-127"/>
              </a:rPr>
              <a:t>- </a:t>
            </a:r>
            <a:r>
              <a:rPr lang="ko-KR" altLang="en-US" sz="1200" dirty="0">
                <a:ea typeface="Noto Sans CJK KR Light" panose="020B0300000000000000" pitchFamily="34" charset="-127"/>
              </a:rPr>
              <a:t>전과 확정 후에는 전입한 학과에서 학과장 면담을 통해 선수강 교과목을 지정 받을 수 있으며 선수강 교과목  </a:t>
            </a:r>
            <a:endParaRPr lang="en-US" altLang="ko-KR" sz="1200" dirty="0"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200" dirty="0">
                <a:ea typeface="Noto Sans CJK KR Light" panose="020B0300000000000000" pitchFamily="34" charset="-127"/>
              </a:rPr>
              <a:t>     </a:t>
            </a:r>
            <a:r>
              <a:rPr lang="ko-KR" altLang="en-US" sz="1200" dirty="0">
                <a:ea typeface="Noto Sans CJK KR Light" panose="020B0300000000000000" pitchFamily="34" charset="-127"/>
              </a:rPr>
              <a:t>의  지정이 있을 경우에는 졸업 시까지 반드시 이수하여야 합니다</a:t>
            </a:r>
            <a:r>
              <a:rPr lang="en-US" altLang="ko-KR" sz="1200" dirty="0">
                <a:ea typeface="Noto Sans CJK KR Light" panose="020B0300000000000000" pitchFamily="34" charset="-127"/>
              </a:rPr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altLang="ko-KR" sz="1200" dirty="0">
                <a:ea typeface="Noto Sans CJK KR Light" panose="020B0300000000000000" pitchFamily="34" charset="-127"/>
              </a:rPr>
              <a:t>   - </a:t>
            </a:r>
            <a:r>
              <a:rPr lang="ko-KR" altLang="en-US" sz="1200" b="1" dirty="0">
                <a:solidFill>
                  <a:srgbClr val="FF0000"/>
                </a:solidFill>
                <a:ea typeface="Noto Sans CJK KR Light" panose="020B0300000000000000" pitchFamily="34" charset="-127"/>
              </a:rPr>
              <a:t>전과 합격 후 </a:t>
            </a:r>
            <a:r>
              <a:rPr lang="en-US" altLang="ko-KR" sz="1200" b="1" dirty="0">
                <a:solidFill>
                  <a:srgbClr val="FF0000"/>
                </a:solidFill>
                <a:ea typeface="Noto Sans CJK KR Light" panose="020B0300000000000000" pitchFamily="34" charset="-127"/>
              </a:rPr>
              <a:t>1</a:t>
            </a:r>
            <a:r>
              <a:rPr lang="ko-KR" altLang="en-US" sz="1200" b="1" dirty="0">
                <a:solidFill>
                  <a:srgbClr val="FF0000"/>
                </a:solidFill>
                <a:ea typeface="Noto Sans CJK KR Light" panose="020B0300000000000000" pitchFamily="34" charset="-127"/>
              </a:rPr>
              <a:t>학년으로 자진유급은 불가합니다</a:t>
            </a:r>
            <a:r>
              <a:rPr lang="en-US" altLang="ko-KR" sz="1200" b="1" dirty="0">
                <a:solidFill>
                  <a:srgbClr val="FF0000"/>
                </a:solidFill>
                <a:ea typeface="Noto Sans CJK KR Light" panose="020B0300000000000000" pitchFamily="34" charset="-127"/>
              </a:rPr>
              <a:t>.</a:t>
            </a:r>
            <a:endParaRPr lang="ko-KR" altLang="en-US" sz="1200" dirty="0">
              <a:latin typeface="+mn-lt"/>
              <a:ea typeface="Noto Sans CJK KR Light" panose="020B0300000000000000" pitchFamily="34" charset="-127"/>
            </a:endParaRP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합격 이후 안내</a:t>
            </a:r>
            <a:endParaRPr lang="ko-KR" altLang="en-US" dirty="0"/>
          </a:p>
        </p:txBody>
      </p:sp>
      <p:sp>
        <p:nvSpPr>
          <p:cNvPr id="6" name="부제목 5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81742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5"/>
          <p:cNvSpPr>
            <a:spLocks noChangeArrowheads="1"/>
          </p:cNvSpPr>
          <p:nvPr/>
        </p:nvSpPr>
        <p:spPr bwMode="auto">
          <a:xfrm>
            <a:off x="667746" y="927399"/>
            <a:ext cx="7848600" cy="258532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171450" indent="-171450" fontAlgn="base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200" b="1" dirty="0" smtClean="0">
                <a:solidFill>
                  <a:srgbClr val="0070C0"/>
                </a:solidFill>
                <a:ea typeface="Noto Sans CJK KR Light" panose="020B0300000000000000" pitchFamily="34" charset="-127"/>
              </a:rPr>
              <a:t>전과 </a:t>
            </a:r>
            <a:r>
              <a:rPr lang="ko-KR" altLang="en-US" sz="1200" b="1" dirty="0">
                <a:solidFill>
                  <a:srgbClr val="0070C0"/>
                </a:solidFill>
                <a:ea typeface="Noto Sans CJK KR Light" panose="020B0300000000000000" pitchFamily="34" charset="-127"/>
              </a:rPr>
              <a:t>취소</a:t>
            </a:r>
            <a:endParaRPr lang="en-US" altLang="ko-KR" sz="1200" b="1" dirty="0">
              <a:solidFill>
                <a:srgbClr val="0070C0"/>
              </a:solidFill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200" dirty="0">
                <a:ea typeface="Noto Sans CJK KR Light" panose="020B0300000000000000" pitchFamily="34" charset="-127"/>
              </a:rPr>
              <a:t>  - </a:t>
            </a:r>
            <a:r>
              <a:rPr lang="ko-KR" altLang="en-US" sz="1200" dirty="0">
                <a:ea typeface="Noto Sans CJK KR Light" panose="020B0300000000000000" pitchFamily="34" charset="-127"/>
              </a:rPr>
              <a:t>전과 허가를 받은 학생이 전과를 취소하고자 할 경우에는 지정된 기일까지 전입한 학과</a:t>
            </a:r>
            <a:r>
              <a:rPr lang="en-US" altLang="ko-KR" sz="1200" dirty="0">
                <a:ea typeface="Noto Sans CJK KR Light" panose="020B0300000000000000" pitchFamily="34" charset="-127"/>
              </a:rPr>
              <a:t>(</a:t>
            </a:r>
            <a:r>
              <a:rPr lang="ko-KR" altLang="en-US" sz="1200" dirty="0">
                <a:ea typeface="Noto Sans CJK KR Light" panose="020B0300000000000000" pitchFamily="34" charset="-127"/>
              </a:rPr>
              <a:t>부</a:t>
            </a:r>
            <a:r>
              <a:rPr lang="en-US" altLang="ko-KR" sz="1200" dirty="0">
                <a:ea typeface="Noto Sans CJK KR Light" panose="020B0300000000000000" pitchFamily="34" charset="-127"/>
              </a:rPr>
              <a:t>)</a:t>
            </a:r>
            <a:r>
              <a:rPr lang="ko-KR" altLang="en-US" sz="1200" dirty="0">
                <a:ea typeface="Noto Sans CJK KR Light" panose="020B0300000000000000" pitchFamily="34" charset="-127"/>
              </a:rPr>
              <a:t>장의 면담을 </a:t>
            </a:r>
            <a:r>
              <a:rPr lang="ko-KR" altLang="en-US" sz="1200" dirty="0" err="1">
                <a:ea typeface="Noto Sans CJK KR Light" panose="020B0300000000000000" pitchFamily="34" charset="-127"/>
              </a:rPr>
              <a:t>통하</a:t>
            </a:r>
            <a:r>
              <a:rPr lang="ko-KR" altLang="en-US" sz="1200" dirty="0">
                <a:ea typeface="Noto Sans CJK KR Light" panose="020B0300000000000000" pitchFamily="34" charset="-127"/>
              </a:rPr>
              <a:t>  </a:t>
            </a:r>
            <a:endParaRPr lang="en-US" altLang="ko-KR" sz="1200" dirty="0"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200" dirty="0">
                <a:ea typeface="Noto Sans CJK KR Light" panose="020B0300000000000000" pitchFamily="34" charset="-127"/>
              </a:rPr>
              <a:t>    </a:t>
            </a:r>
            <a:r>
              <a:rPr lang="ko-KR" altLang="en-US" sz="1200" dirty="0">
                <a:ea typeface="Noto Sans CJK KR Light" panose="020B0300000000000000" pitchFamily="34" charset="-127"/>
              </a:rPr>
              <a:t>여 전입한 학과의 </a:t>
            </a:r>
            <a:r>
              <a:rPr lang="ko-KR" altLang="en-US" sz="1200" dirty="0" err="1">
                <a:ea typeface="Noto Sans CJK KR Light" panose="020B0300000000000000" pitchFamily="34" charset="-127"/>
              </a:rPr>
              <a:t>대학장에게</a:t>
            </a:r>
            <a:r>
              <a:rPr lang="ko-KR" altLang="en-US" sz="1200" dirty="0">
                <a:ea typeface="Noto Sans CJK KR Light" panose="020B0300000000000000" pitchFamily="34" charset="-127"/>
              </a:rPr>
              <a:t> 소정의 </a:t>
            </a:r>
            <a:r>
              <a:rPr lang="ko-KR" altLang="en-US" sz="1200" b="1" dirty="0">
                <a:solidFill>
                  <a:srgbClr val="002060"/>
                </a:solidFill>
                <a:ea typeface="Noto Sans CJK KR Light" panose="020B0300000000000000" pitchFamily="34" charset="-127"/>
              </a:rPr>
              <a:t>전과 </a:t>
            </a:r>
            <a:r>
              <a:rPr lang="ko-KR" altLang="en-US" sz="1200" b="1" dirty="0" err="1">
                <a:solidFill>
                  <a:srgbClr val="002060"/>
                </a:solidFill>
                <a:ea typeface="Noto Sans CJK KR Light" panose="020B0300000000000000" pitchFamily="34" charset="-127"/>
              </a:rPr>
              <a:t>포기원</a:t>
            </a:r>
            <a:r>
              <a:rPr lang="en-US" altLang="ko-KR" sz="1200" b="1" dirty="0">
                <a:solidFill>
                  <a:srgbClr val="002060"/>
                </a:solidFill>
                <a:ea typeface="Noto Sans CJK KR Light" panose="020B0300000000000000" pitchFamily="34" charset="-127"/>
              </a:rPr>
              <a:t>(</a:t>
            </a:r>
            <a:r>
              <a:rPr lang="ko-KR" altLang="en-US" sz="1200" b="1" dirty="0">
                <a:solidFill>
                  <a:srgbClr val="002060"/>
                </a:solidFill>
                <a:ea typeface="Noto Sans CJK KR Light" panose="020B0300000000000000" pitchFamily="34" charset="-127"/>
              </a:rPr>
              <a:t>양식</a:t>
            </a:r>
            <a:r>
              <a:rPr lang="en-US" altLang="ko-KR" sz="1200" dirty="0">
                <a:ea typeface="Noto Sans CJK KR Light" panose="020B0300000000000000" pitchFamily="34" charset="-127"/>
              </a:rPr>
              <a:t>) </a:t>
            </a:r>
            <a:r>
              <a:rPr lang="ko-KR" altLang="en-US" sz="1200" dirty="0">
                <a:ea typeface="Noto Sans CJK KR Light" panose="020B0300000000000000" pitchFamily="34" charset="-127"/>
              </a:rPr>
              <a:t>을 제출하여야 합니다</a:t>
            </a:r>
            <a:r>
              <a:rPr lang="en-US" altLang="ko-KR" sz="1200" dirty="0">
                <a:ea typeface="Noto Sans CJK KR Light" panose="020B0300000000000000" pitchFamily="34" charset="-127"/>
              </a:rPr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altLang="ko-KR" sz="1200" dirty="0">
                <a:ea typeface="Noto Sans CJK KR Light" panose="020B0300000000000000" pitchFamily="34" charset="-127"/>
              </a:rPr>
              <a:t>    </a:t>
            </a:r>
            <a:r>
              <a:rPr lang="en-US" altLang="ko-KR" sz="1200" b="1" dirty="0">
                <a:solidFill>
                  <a:srgbClr val="C00000"/>
                </a:solidFill>
                <a:ea typeface="Noto Sans CJK KR Light" panose="020B0300000000000000" pitchFamily="34" charset="-127"/>
              </a:rPr>
              <a:t>※ </a:t>
            </a:r>
            <a:r>
              <a:rPr lang="ko-KR" altLang="en-US" sz="1200" b="1" dirty="0">
                <a:solidFill>
                  <a:srgbClr val="C00000"/>
                </a:solidFill>
                <a:ea typeface="Noto Sans CJK KR Light" panose="020B0300000000000000" pitchFamily="34" charset="-127"/>
              </a:rPr>
              <a:t>전과 </a:t>
            </a:r>
            <a:r>
              <a:rPr lang="ko-KR" altLang="en-US" sz="1200" b="1" dirty="0" err="1">
                <a:solidFill>
                  <a:srgbClr val="C00000"/>
                </a:solidFill>
                <a:ea typeface="Noto Sans CJK KR Light" panose="020B0300000000000000" pitchFamily="34" charset="-127"/>
              </a:rPr>
              <a:t>포기원</a:t>
            </a:r>
            <a:r>
              <a:rPr lang="ko-KR" altLang="en-US" sz="1200" b="1" dirty="0">
                <a:solidFill>
                  <a:srgbClr val="C00000"/>
                </a:solidFill>
                <a:ea typeface="Noto Sans CJK KR Light" panose="020B0300000000000000" pitchFamily="34" charset="-127"/>
              </a:rPr>
              <a:t> 제출기한 엄수 </a:t>
            </a:r>
            <a:r>
              <a:rPr lang="en-US" altLang="ko-KR" sz="1050" dirty="0">
                <a:solidFill>
                  <a:srgbClr val="0070C0"/>
                </a:solidFill>
                <a:ea typeface="Noto Sans CJK KR Light" panose="020B0300000000000000" pitchFamily="34" charset="-127"/>
              </a:rPr>
              <a:t>[</a:t>
            </a:r>
            <a:r>
              <a:rPr lang="ko-KR" altLang="en-US" sz="1050" dirty="0">
                <a:solidFill>
                  <a:srgbClr val="0070C0"/>
                </a:solidFill>
                <a:ea typeface="Noto Sans CJK KR Light" panose="020B0300000000000000" pitchFamily="34" charset="-127"/>
              </a:rPr>
              <a:t>양식 다운로드는 본 안내문 </a:t>
            </a:r>
            <a:r>
              <a:rPr lang="ko-KR" altLang="en-US" sz="1050" dirty="0" err="1">
                <a:solidFill>
                  <a:srgbClr val="0070C0"/>
                </a:solidFill>
                <a:ea typeface="Noto Sans CJK KR Light" panose="020B0300000000000000" pitchFamily="34" charset="-127"/>
              </a:rPr>
              <a:t>마지막장</a:t>
            </a:r>
            <a:r>
              <a:rPr lang="ko-KR" altLang="en-US" sz="1050" dirty="0">
                <a:solidFill>
                  <a:srgbClr val="0070C0"/>
                </a:solidFill>
                <a:ea typeface="Noto Sans CJK KR Light" panose="020B0300000000000000" pitchFamily="34" charset="-127"/>
              </a:rPr>
              <a:t> 참고</a:t>
            </a:r>
            <a:r>
              <a:rPr lang="en-US" altLang="ko-KR" sz="1050" dirty="0">
                <a:solidFill>
                  <a:srgbClr val="0070C0"/>
                </a:solidFill>
                <a:ea typeface="Noto Sans CJK KR Light" panose="020B0300000000000000" pitchFamily="34" charset="-127"/>
              </a:rPr>
              <a:t>]</a:t>
            </a:r>
            <a:endParaRPr kumimoji="0" lang="en-US" altLang="ko-KR" sz="1050" kern="0" dirty="0">
              <a:solidFill>
                <a:srgbClr val="000000"/>
              </a:solidFill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200" dirty="0">
                <a:ea typeface="Noto Sans CJK KR Light" panose="020B0300000000000000" pitchFamily="34" charset="-127"/>
              </a:rPr>
              <a:t>  -</a:t>
            </a:r>
            <a:r>
              <a:rPr lang="ko-KR" altLang="en-US" sz="1200" dirty="0">
                <a:ea typeface="Noto Sans CJK KR Light" panose="020B0300000000000000" pitchFamily="34" charset="-127"/>
              </a:rPr>
              <a:t> 전과는 재학 중 </a:t>
            </a:r>
            <a:r>
              <a:rPr lang="en-US" altLang="ko-KR" sz="1200" dirty="0">
                <a:ea typeface="Noto Sans CJK KR Light" panose="020B0300000000000000" pitchFamily="34" charset="-127"/>
              </a:rPr>
              <a:t>1</a:t>
            </a:r>
            <a:r>
              <a:rPr lang="ko-KR" altLang="en-US" sz="1200" dirty="0">
                <a:ea typeface="Noto Sans CJK KR Light" panose="020B0300000000000000" pitchFamily="34" charset="-127"/>
              </a:rPr>
              <a:t>회에 한하므로 전과 합격 후 취소자의 경우 차후 전과자격을 상실합니다</a:t>
            </a:r>
            <a:r>
              <a:rPr lang="en-US" altLang="ko-KR" sz="1200" dirty="0">
                <a:ea typeface="Noto Sans CJK KR Light" panose="020B0300000000000000" pitchFamily="34" charset="-127"/>
              </a:rPr>
              <a:t>.</a:t>
            </a:r>
          </a:p>
          <a:p>
            <a:pPr fontAlgn="base">
              <a:lnSpc>
                <a:spcPct val="150000"/>
              </a:lnSpc>
            </a:pPr>
            <a:endParaRPr lang="en-US" altLang="ko-KR" sz="1200" dirty="0" smtClean="0">
              <a:latin typeface="+mn-lt"/>
              <a:ea typeface="Noto Sans CJK KR Light" panose="020B0300000000000000" pitchFamily="34" charset="-127"/>
            </a:endParaRPr>
          </a:p>
          <a:p>
            <a:pPr marL="171450" indent="-171450" fontAlgn="base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200" b="1" dirty="0" smtClean="0">
                <a:latin typeface="+mn-lt"/>
                <a:ea typeface="Noto Sans CJK KR Light" panose="020B0300000000000000" pitchFamily="34" charset="-127"/>
              </a:rPr>
              <a:t>예비군 훈련 소속변경 신청</a:t>
            </a:r>
            <a:endParaRPr lang="en-US" altLang="ko-KR" sz="1200" b="1" dirty="0" smtClean="0">
              <a:latin typeface="+mn-lt"/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>
                <a:latin typeface="+mn-lt"/>
                <a:ea typeface="Noto Sans CJK KR Light" panose="020B0300000000000000" pitchFamily="34" charset="-127"/>
              </a:rPr>
              <a:t>    - EIRCA 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내에서 전과가 합격한 경우는 </a:t>
            </a:r>
            <a:r>
              <a:rPr lang="en-US" altLang="ko-KR" sz="1200" dirty="0" smtClean="0">
                <a:latin typeface="+mn-lt"/>
                <a:ea typeface="Noto Sans CJK KR Light" panose="020B0300000000000000" pitchFamily="34" charset="-127"/>
              </a:rPr>
              <a:t>ERICA </a:t>
            </a:r>
            <a:r>
              <a:rPr lang="ko-KR" altLang="en-US" sz="1200" dirty="0" err="1" smtClean="0">
                <a:latin typeface="+mn-lt"/>
                <a:ea typeface="Noto Sans CJK KR Light" panose="020B0300000000000000" pitchFamily="34" charset="-127"/>
              </a:rPr>
              <a:t>학생지원팀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 예비군 담당자에게 변경 된 소속을 </a:t>
            </a:r>
            <a:endParaRPr lang="en-US" altLang="ko-KR" sz="1200" dirty="0" smtClean="0">
              <a:latin typeface="+mn-lt"/>
              <a:ea typeface="Noto Sans CJK KR Light" panose="020B0300000000000000" pitchFamily="34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200" dirty="0">
                <a:latin typeface="+mn-lt"/>
                <a:ea typeface="Noto Sans CJK KR Light" panose="020B0300000000000000" pitchFamily="34" charset="-127"/>
              </a:rPr>
              <a:t> </a:t>
            </a:r>
            <a:r>
              <a:rPr lang="en-US" altLang="ko-KR" sz="1200" dirty="0" smtClean="0">
                <a:latin typeface="+mn-lt"/>
                <a:ea typeface="Noto Sans CJK KR Light" panose="020B0300000000000000" pitchFamily="34" charset="-127"/>
              </a:rPr>
              <a:t>     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꼭 알려주셔야 됩니다</a:t>
            </a:r>
            <a:r>
              <a:rPr lang="en-US" altLang="ko-KR" sz="1200" dirty="0" smtClean="0">
                <a:latin typeface="+mn-lt"/>
                <a:ea typeface="Noto Sans CJK KR Light" panose="020B0300000000000000" pitchFamily="34" charset="-127"/>
              </a:rPr>
              <a:t>.  (ERICA </a:t>
            </a:r>
            <a:r>
              <a:rPr lang="ko-KR" altLang="en-US" sz="1200" dirty="0" smtClean="0">
                <a:latin typeface="+mn-lt"/>
                <a:ea typeface="Noto Sans CJK KR Light" panose="020B0300000000000000" pitchFamily="34" charset="-127"/>
              </a:rPr>
              <a:t>예비군 </a:t>
            </a:r>
            <a:r>
              <a:rPr lang="en-US" altLang="ko-KR" sz="1200" dirty="0" smtClean="0">
                <a:latin typeface="+mn-lt"/>
                <a:ea typeface="Noto Sans CJK KR Light" panose="020B0300000000000000" pitchFamily="34" charset="-127"/>
              </a:rPr>
              <a:t>031-400-4408~9)</a:t>
            </a: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기타 안내 및 양식 다운로드</a:t>
            </a:r>
            <a:endParaRPr lang="ko-KR" altLang="en-US" dirty="0"/>
          </a:p>
        </p:txBody>
      </p:sp>
      <p:sp>
        <p:nvSpPr>
          <p:cNvPr id="9" name="부제목 8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667746" y="4110453"/>
            <a:ext cx="7848601" cy="2325188"/>
          </a:xfrm>
          <a:prstGeom prst="rect">
            <a:avLst/>
          </a:prstGeom>
          <a:solidFill>
            <a:srgbClr val="F893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chemeClr val="bg1"/>
                </a:solidFill>
              </a:rPr>
              <a:t>                   &lt;ERICA </a:t>
            </a:r>
            <a:r>
              <a:rPr lang="ko-KR" altLang="en-US" b="1" dirty="0" smtClean="0">
                <a:solidFill>
                  <a:schemeClr val="bg1"/>
                </a:solidFill>
              </a:rPr>
              <a:t>학사 홈페이지 안내</a:t>
            </a:r>
            <a:r>
              <a:rPr lang="en-US" altLang="ko-KR" b="1" dirty="0" smtClean="0">
                <a:solidFill>
                  <a:schemeClr val="bg1"/>
                </a:solidFill>
              </a:rPr>
              <a:t>&gt;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chemeClr val="bg1"/>
                </a:solidFill>
              </a:rPr>
              <a:t> </a:t>
            </a:r>
            <a:r>
              <a:rPr lang="en-US" altLang="ko-KR" b="1" dirty="0" smtClean="0">
                <a:solidFill>
                  <a:schemeClr val="bg1"/>
                </a:solidFill>
              </a:rPr>
              <a:t>                  </a:t>
            </a:r>
            <a:r>
              <a:rPr lang="ko-KR" altLang="en-US" b="1" dirty="0" smtClean="0">
                <a:solidFill>
                  <a:schemeClr val="bg1"/>
                </a:solidFill>
              </a:rPr>
              <a:t>각종 양식은 다음 링크 페이지에서 다운로드 가능합니다</a:t>
            </a:r>
            <a:r>
              <a:rPr lang="en-US" altLang="ko-KR" b="1" dirty="0" smtClean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chemeClr val="bg1"/>
                </a:solidFill>
              </a:rPr>
              <a:t> </a:t>
            </a:r>
            <a:r>
              <a:rPr lang="en-US" altLang="ko-KR" b="1" dirty="0" smtClean="0">
                <a:solidFill>
                  <a:schemeClr val="bg1"/>
                </a:solidFill>
              </a:rPr>
              <a:t>                  </a:t>
            </a:r>
            <a:r>
              <a:rPr lang="ko-KR" altLang="en-US" b="1" dirty="0" smtClean="0">
                <a:solidFill>
                  <a:schemeClr val="bg1"/>
                </a:solidFill>
              </a:rPr>
              <a:t>■ 전과 안내 </a:t>
            </a:r>
            <a:r>
              <a:rPr lang="en-US" altLang="ko-KR" b="1" dirty="0">
                <a:solidFill>
                  <a:schemeClr val="bg1"/>
                </a:solidFill>
                <a:hlinkClick r:id="rId2"/>
              </a:rPr>
              <a:t>http://</a:t>
            </a:r>
            <a:r>
              <a:rPr lang="en-US" altLang="ko-KR" b="1" dirty="0" smtClean="0">
                <a:solidFill>
                  <a:schemeClr val="bg1"/>
                </a:solidFill>
                <a:hlinkClick r:id="rId2"/>
              </a:rPr>
              <a:t>ehaksa.hanyang.ac.kr/change</a:t>
            </a:r>
            <a:endParaRPr lang="en-US" altLang="ko-KR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chemeClr val="bg1"/>
                </a:solidFill>
              </a:rPr>
              <a:t>                   ■ 자료실  </a:t>
            </a:r>
            <a:r>
              <a:rPr lang="en-US" altLang="ko-KR" b="1" dirty="0" smtClean="0">
                <a:solidFill>
                  <a:schemeClr val="bg1"/>
                </a:solidFill>
              </a:rPr>
              <a:t>  </a:t>
            </a:r>
            <a:r>
              <a:rPr lang="en-US" altLang="ko-KR" b="1" dirty="0">
                <a:solidFill>
                  <a:schemeClr val="bg1"/>
                </a:solidFill>
                <a:hlinkClick r:id="rId3"/>
              </a:rPr>
              <a:t>http://</a:t>
            </a:r>
            <a:r>
              <a:rPr lang="en-US" altLang="ko-KR" b="1" dirty="0" smtClean="0">
                <a:solidFill>
                  <a:schemeClr val="bg1"/>
                </a:solidFill>
                <a:hlinkClick r:id="rId3"/>
              </a:rPr>
              <a:t>ehaksa.hanyang.ac.kr/reference</a:t>
            </a:r>
            <a:endParaRPr lang="en-US" altLang="ko-KR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chemeClr val="bg1"/>
                </a:solidFill>
              </a:rPr>
              <a:t>                         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1.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학업 계획서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 2.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위임장 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3.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전과 포기각서</a:t>
            </a:r>
            <a:endParaRPr lang="en-US" altLang="ko-KR" b="1" dirty="0" smtClean="0">
              <a:solidFill>
                <a:schemeClr val="bg1"/>
              </a:solidFill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604" y="5784819"/>
            <a:ext cx="560752" cy="519569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084" y="4567628"/>
            <a:ext cx="830117" cy="73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8236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2276</TotalTime>
  <Words>1514</Words>
  <Application>Microsoft Office PowerPoint</Application>
  <PresentationFormat>화면 슬라이드 쇼(4:3)</PresentationFormat>
  <Paragraphs>286</Paragraphs>
  <Slides>13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9" baseType="lpstr">
      <vt:lpstr>Noto Sans CJK KR Light</vt:lpstr>
      <vt:lpstr>굴림</vt:lpstr>
      <vt:lpstr>맑은 고딕</vt:lpstr>
      <vt:lpstr>Arial</vt:lpstr>
      <vt:lpstr>Wingdings</vt:lpstr>
      <vt:lpstr>Office 테마</vt:lpstr>
      <vt:lpstr>2021학년도 전과 모집 요강(학생용)</vt:lpstr>
      <vt:lpstr>신청 일정</vt:lpstr>
      <vt:lpstr>전과 지원 자격</vt:lpstr>
      <vt:lpstr>전과 제한 안내</vt:lpstr>
      <vt:lpstr>신청 방법</vt:lpstr>
      <vt:lpstr>전과 면접 안내</vt:lpstr>
      <vt:lpstr>지원자격 (성적 관련)</vt:lpstr>
      <vt:lpstr>1학년 수료 기준</vt:lpstr>
      <vt:lpstr>선발 기준</vt:lpstr>
      <vt:lpstr>지난 현황</vt:lpstr>
      <vt:lpstr>단과대학별 문의처 </vt:lpstr>
      <vt:lpstr>합격 이후 안내</vt:lpstr>
      <vt:lpstr>기타 안내 및 양식 다운로드</vt:lpstr>
    </vt:vector>
  </TitlesOfParts>
  <Company>한양대학교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hyupc</dc:creator>
  <cp:lastModifiedBy>user</cp:lastModifiedBy>
  <cp:revision>193</cp:revision>
  <dcterms:created xsi:type="dcterms:W3CDTF">2011-12-15T05:20:41Z</dcterms:created>
  <dcterms:modified xsi:type="dcterms:W3CDTF">2020-12-30T01:52:26Z</dcterms:modified>
</cp:coreProperties>
</file>