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9144000" cy="6858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90" y="289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10/6/2021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Noto Sans CJK JP Regular"/>
                <a:cs typeface="Noto Sans CJK JP Regula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10/6/2021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Noto Sans CJK JP Regular"/>
                <a:cs typeface="Noto Sans CJK JP Regula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10/6/2021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Noto Sans CJK JP Regular"/>
                <a:cs typeface="Noto Sans CJK JP Regula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10/6/2021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10/6/2021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65375" y="240614"/>
            <a:ext cx="5413248" cy="391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Noto Sans CJK JP Regular"/>
                <a:cs typeface="Noto Sans CJK JP Regula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10/6/2021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dodreamalbum.com/reservation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1600" y="240614"/>
            <a:ext cx="6429756" cy="382156"/>
          </a:xfrm>
          <a:prstGeom prst="rect">
            <a:avLst/>
          </a:prstGeom>
          <a:ln>
            <a:noFill/>
          </a:ln>
        </p:spPr>
        <p:txBody>
          <a:bodyPr vert="horz" wrap="square" lIns="0" tIns="12700" rIns="0" bIns="0" rtlCol="0">
            <a:spAutoFit/>
          </a:bodyPr>
          <a:lstStyle/>
          <a:p>
            <a:pPr marL="64135">
              <a:lnSpc>
                <a:spcPct val="100000"/>
              </a:lnSpc>
              <a:spcBef>
                <a:spcPts val="100"/>
              </a:spcBef>
            </a:pPr>
            <a:r>
              <a:rPr spc="160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[</a:t>
            </a:r>
            <a:r>
              <a:rPr spc="160" dirty="0" smtClean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20</a:t>
            </a:r>
            <a:r>
              <a:rPr lang="en-US" spc="160" dirty="0" smtClean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21</a:t>
            </a:r>
            <a:r>
              <a:rPr spc="160" dirty="0" smtClean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spc="-30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한양대 </a:t>
            </a:r>
            <a:r>
              <a:rPr spc="70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ERICA </a:t>
            </a:r>
            <a:r>
              <a:rPr spc="-30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졸업사진 </a:t>
            </a:r>
            <a:r>
              <a:rPr spc="-25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촬영</a:t>
            </a:r>
            <a:r>
              <a:rPr spc="125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spc="45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안내]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00200" y="690499"/>
            <a:ext cx="5715000" cy="52899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1310"/>
              </a:lnSpc>
              <a:spcBef>
                <a:spcPts val="105"/>
              </a:spcBef>
            </a:pPr>
            <a:r>
              <a:rPr sz="1100" spc="50" dirty="0" smtClean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20</a:t>
            </a:r>
            <a:r>
              <a:rPr lang="en-US" sz="1100" spc="50" dirty="0" smtClean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21</a:t>
            </a:r>
            <a:r>
              <a:rPr sz="1100" spc="50" dirty="0" smtClean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년 </a:t>
            </a:r>
            <a:r>
              <a:rPr sz="1100" spc="-10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한양대 </a:t>
            </a:r>
            <a:r>
              <a:rPr sz="1100" spc="30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ERICA </a:t>
            </a:r>
            <a:r>
              <a:rPr sz="1100" spc="-10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졸업앨범은 기존 </a:t>
            </a:r>
            <a:r>
              <a:rPr sz="1100" spc="-5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졸업앨범(전체 </a:t>
            </a:r>
            <a:r>
              <a:rPr sz="1100" spc="-10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학과 및 전체 학생 </a:t>
            </a:r>
            <a:r>
              <a:rPr sz="1100" spc="-5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수록)이</a:t>
            </a:r>
            <a:r>
              <a:rPr sz="1100" spc="155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 </a:t>
            </a:r>
            <a:r>
              <a:rPr sz="1100" spc="-10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아닌</a:t>
            </a:r>
            <a:endParaRPr sz="1100" dirty="0">
              <a:ln>
                <a:solidFill>
                  <a:schemeClr val="tx1">
                    <a:lumMod val="95000"/>
                    <a:lumOff val="5000"/>
                    <a:alpha val="30000"/>
                  </a:schemeClr>
                </a:solidFill>
              </a:ln>
              <a:latin typeface="나눔스퀘어 Bold" panose="020B0600000101010101" pitchFamily="50" charset="-127"/>
              <a:ea typeface="나눔스퀘어 Bold" panose="020B0600000101010101" pitchFamily="50" charset="-127"/>
              <a:cs typeface="Noto Sans CJK JP Regular"/>
            </a:endParaRPr>
          </a:p>
          <a:p>
            <a:pPr marL="1905" algn="ctr">
              <a:lnSpc>
                <a:spcPts val="1430"/>
              </a:lnSpc>
            </a:pPr>
            <a:r>
              <a:rPr sz="1200" u="sng" spc="-300" dirty="0">
                <a:solidFill>
                  <a:srgbClr val="4471C4"/>
                </a:solidFill>
                <a:uFill>
                  <a:solidFill>
                    <a:srgbClr val="4471C4"/>
                  </a:solidFill>
                </a:uFill>
                <a:latin typeface="나눔스퀘어 Bold" panose="020B0600000101010101" pitchFamily="50" charset="-127"/>
                <a:ea typeface="나눔스퀘어 Bold" panose="020B0600000101010101" pitchFamily="50" charset="-127"/>
                <a:cs typeface="Times New Roman"/>
              </a:rPr>
              <a:t> </a:t>
            </a:r>
            <a:r>
              <a:rPr sz="1200" u="sng" spc="-40" dirty="0">
                <a:solidFill>
                  <a:srgbClr val="4471C4"/>
                </a:solidFill>
                <a:uFill>
                  <a:solidFill>
                    <a:srgbClr val="4471C4"/>
                  </a:solidFill>
                </a:uFill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★개인의 </a:t>
            </a:r>
            <a:r>
              <a:rPr sz="1200" u="sng" spc="-15" dirty="0">
                <a:solidFill>
                  <a:srgbClr val="4471C4"/>
                </a:solidFill>
                <a:uFill>
                  <a:solidFill>
                    <a:srgbClr val="4471C4"/>
                  </a:solidFill>
                </a:uFill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상황에 맞게 선택할 수 있는 </a:t>
            </a:r>
            <a:r>
              <a:rPr sz="1200" u="sng" spc="-35" dirty="0">
                <a:solidFill>
                  <a:srgbClr val="4471C4"/>
                </a:solidFill>
                <a:uFill>
                  <a:solidFill>
                    <a:srgbClr val="4471C4"/>
                  </a:solidFill>
                </a:uFill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컨텐츠로★</a:t>
            </a:r>
            <a:r>
              <a:rPr sz="1200" spc="-35" dirty="0">
                <a:solidFill>
                  <a:srgbClr val="4471C4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 </a:t>
            </a:r>
            <a:r>
              <a:rPr sz="1100" spc="-10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다음과 같이</a:t>
            </a:r>
            <a:r>
              <a:rPr sz="1100" spc="35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 </a:t>
            </a:r>
            <a:r>
              <a:rPr sz="1100" spc="-10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진행됩니다!</a:t>
            </a:r>
            <a:endParaRPr sz="1100" dirty="0">
              <a:ln>
                <a:solidFill>
                  <a:schemeClr val="tx1">
                    <a:lumMod val="95000"/>
                    <a:lumOff val="5000"/>
                    <a:alpha val="30000"/>
                  </a:schemeClr>
                </a:solidFill>
              </a:ln>
              <a:latin typeface="나눔스퀘어 Bold" panose="020B0600000101010101" pitchFamily="50" charset="-127"/>
              <a:ea typeface="나눔스퀘어 Bold" panose="020B0600000101010101" pitchFamily="50" charset="-127"/>
              <a:cs typeface="Noto Sans CJK JP Regular"/>
            </a:endParaRPr>
          </a:p>
          <a:p>
            <a:pPr marL="635" algn="ctr">
              <a:lnSpc>
                <a:spcPct val="100000"/>
              </a:lnSpc>
              <a:spcBef>
                <a:spcPts val="15"/>
              </a:spcBef>
            </a:pPr>
            <a:r>
              <a:rPr sz="1100" spc="15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3가지 </a:t>
            </a:r>
            <a:r>
              <a:rPr sz="1100" spc="-5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타입 </a:t>
            </a:r>
            <a:r>
              <a:rPr sz="1100" spc="-10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중 원하는 방식으로 뜻 깊은 </a:t>
            </a:r>
            <a:r>
              <a:rPr sz="1100" spc="-5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졸업앨범을 </a:t>
            </a:r>
            <a:r>
              <a:rPr sz="1100" spc="-10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만들어</a:t>
            </a:r>
            <a:r>
              <a:rPr sz="1100" spc="105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 </a:t>
            </a:r>
            <a:r>
              <a:rPr sz="1100" spc="-10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보세요</a:t>
            </a:r>
            <a:r>
              <a:rPr sz="1100" spc="-10" dirty="0" smtClean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~^^</a:t>
            </a:r>
            <a:endParaRPr lang="en-US" sz="1100" spc="-10" dirty="0" smtClean="0">
              <a:ln>
                <a:solidFill>
                  <a:schemeClr val="tx1">
                    <a:lumMod val="95000"/>
                    <a:lumOff val="5000"/>
                    <a:alpha val="30000"/>
                  </a:schemeClr>
                </a:solidFill>
              </a:ln>
              <a:latin typeface="나눔스퀘어 Bold" panose="020B0600000101010101" pitchFamily="50" charset="-127"/>
              <a:ea typeface="나눔스퀘어 Bold" panose="020B0600000101010101" pitchFamily="50" charset="-127"/>
              <a:cs typeface="Noto Sans CJK JP Regular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9698668"/>
              </p:ext>
            </p:extLst>
          </p:nvPr>
        </p:nvGraphicFramePr>
        <p:xfrm>
          <a:off x="90678" y="1396081"/>
          <a:ext cx="8991600" cy="52190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1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6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60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383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42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400" spc="114" dirty="0">
                          <a:solidFill>
                            <a:srgbClr val="FFFFFF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A</a:t>
                      </a:r>
                      <a:r>
                        <a:rPr sz="1400" spc="20" dirty="0">
                          <a:solidFill>
                            <a:srgbClr val="FFFFFF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50" spc="25" dirty="0">
                          <a:solidFill>
                            <a:srgbClr val="FFFFFF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type</a:t>
                      </a:r>
                      <a:endParaRPr sz="105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400" spc="5" dirty="0">
                          <a:solidFill>
                            <a:srgbClr val="FFFFFF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B</a:t>
                      </a:r>
                      <a:r>
                        <a:rPr sz="1400" spc="25" dirty="0">
                          <a:solidFill>
                            <a:srgbClr val="FFFFFF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50" spc="25" dirty="0">
                          <a:solidFill>
                            <a:srgbClr val="FFFFFF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type</a:t>
                      </a:r>
                      <a:endParaRPr sz="105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400" spc="30" dirty="0">
                          <a:solidFill>
                            <a:srgbClr val="FFFFFF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C</a:t>
                      </a:r>
                      <a:r>
                        <a:rPr sz="1400" spc="25" dirty="0">
                          <a:solidFill>
                            <a:srgbClr val="FFFFFF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50" spc="25" dirty="0">
                          <a:solidFill>
                            <a:srgbClr val="FFFFFF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type</a:t>
                      </a:r>
                      <a:endParaRPr sz="105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32384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A4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7247"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000" spc="-1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촬영</a:t>
                      </a:r>
                      <a:r>
                        <a:rPr lang="en-US" sz="1000" spc="-1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lang="ko-KR" altLang="en-US" sz="1000" spc="-1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일자</a:t>
                      </a:r>
                      <a:endParaRPr lang="en-US" altLang="ko-KR" sz="1000" spc="-15" dirty="0" smtClean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lang="ko-KR" altLang="en-US" sz="1000" spc="-1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및</a:t>
                      </a:r>
                      <a:r>
                        <a:rPr sz="1000" spc="1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대상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1130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lang="ko-KR" altLang="en-US" sz="1100" spc="55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일자 </a:t>
                      </a:r>
                      <a:r>
                        <a:rPr lang="en-US" altLang="ko-KR" sz="1100" spc="55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: 2021. 10. 25(</a:t>
                      </a:r>
                      <a:r>
                        <a:rPr lang="ko-KR" altLang="en-US" sz="1100" spc="55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월</a:t>
                      </a:r>
                      <a:r>
                        <a:rPr lang="en-US" altLang="ko-KR" sz="1100" spc="55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) ~ 26(</a:t>
                      </a:r>
                      <a:r>
                        <a:rPr lang="ko-KR" altLang="en-US" sz="1100" spc="55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화</a:t>
                      </a:r>
                      <a:r>
                        <a:rPr lang="en-US" altLang="ko-KR" sz="1100" spc="55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) 10</a:t>
                      </a:r>
                      <a:r>
                        <a:rPr lang="ko-KR" altLang="en-US" sz="1100" spc="55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시 </a:t>
                      </a:r>
                      <a:r>
                        <a:rPr lang="en-US" altLang="ko-KR" sz="1100" spc="55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~ 4</a:t>
                      </a:r>
                      <a:r>
                        <a:rPr lang="ko-KR" altLang="en-US" sz="1100" spc="55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시 </a:t>
                      </a:r>
                      <a:r>
                        <a:rPr lang="en-US" altLang="ko-KR" sz="1100" spc="55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/ </a:t>
                      </a:r>
                      <a:r>
                        <a:rPr lang="ko-KR" altLang="en-US" sz="1100" spc="55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장소 </a:t>
                      </a:r>
                      <a:r>
                        <a:rPr lang="en-US" altLang="ko-KR" sz="1100" spc="55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: </a:t>
                      </a:r>
                      <a:r>
                        <a:rPr lang="ko-KR" altLang="en-US" sz="1100" spc="55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학생회관 소극장</a:t>
                      </a:r>
                      <a:endParaRPr lang="en-US" sz="1100" spc="55" dirty="0" smtClean="0">
                        <a:ln>
                          <a:solidFill>
                            <a:srgbClr val="FFC000">
                              <a:alpha val="30000"/>
                            </a:srgbClr>
                          </a:solidFill>
                        </a:ln>
                        <a:solidFill>
                          <a:srgbClr val="EC7C30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  <a:p>
                      <a:pPr marL="1206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lang="ko-KR" altLang="en-US" sz="1100" spc="55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대상 </a:t>
                      </a:r>
                      <a:r>
                        <a:rPr lang="en-US" altLang="ko-KR" sz="1100" spc="55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: </a:t>
                      </a:r>
                      <a:r>
                        <a:rPr lang="en-US" sz="1100" spc="55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2</a:t>
                      </a:r>
                      <a:r>
                        <a:rPr sz="1100" spc="55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0</a:t>
                      </a:r>
                      <a:r>
                        <a:rPr lang="en-US" sz="1100" spc="55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22</a:t>
                      </a:r>
                      <a:r>
                        <a:rPr sz="1100" spc="55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년 </a:t>
                      </a:r>
                      <a:r>
                        <a:rPr lang="en-US" sz="1100" spc="55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2</a:t>
                      </a:r>
                      <a:r>
                        <a:rPr sz="1100" spc="45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월</a:t>
                      </a:r>
                      <a:r>
                        <a:rPr sz="1100" spc="-50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100" spc="-10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졸업예정자</a:t>
                      </a:r>
                      <a:r>
                        <a:rPr lang="en-US" sz="1100" spc="-10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lang="ko-KR" altLang="en-US" sz="1100" spc="-10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및 이후 졸업예정자</a:t>
                      </a:r>
                      <a:endParaRPr sz="1100" dirty="0">
                        <a:ln>
                          <a:solidFill>
                            <a:srgbClr val="FFC000">
                              <a:alpha val="30000"/>
                            </a:srgb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0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Times New Roman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촬영</a:t>
                      </a:r>
                      <a:r>
                        <a:rPr sz="1000" spc="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컨셉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sz="11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희망 단위별</a:t>
                      </a:r>
                      <a:r>
                        <a:rPr sz="1100" spc="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100" spc="-1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앨범</a:t>
                      </a:r>
                      <a:r>
                        <a:rPr lang="en-US" sz="1100" spc="-1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(</a:t>
                      </a:r>
                      <a:r>
                        <a:rPr lang="ko-KR" altLang="en-US" sz="1100" spc="-1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학과앨범</a:t>
                      </a:r>
                      <a:r>
                        <a:rPr lang="en-US" altLang="ko-KR" sz="1100" spc="-1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)</a:t>
                      </a:r>
                      <a:endParaRPr sz="11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  <a:p>
                      <a:pPr marL="13335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900" spc="-35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“대학생활을 </a:t>
                      </a:r>
                      <a:r>
                        <a:rPr sz="900" spc="-15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함께한 친구들과의 소중한</a:t>
                      </a:r>
                      <a:r>
                        <a:rPr sz="900" spc="-90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900" spc="-25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추억~”</a:t>
                      </a:r>
                      <a:endParaRPr sz="900" dirty="0">
                        <a:ln>
                          <a:solidFill>
                            <a:schemeClr val="accent1">
                              <a:lumMod val="60000"/>
                              <a:lumOff val="40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1193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sz="11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개인 </a:t>
                      </a:r>
                      <a:r>
                        <a:rPr lang="ko-KR" altLang="en-US" sz="1100" spc="-1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프로필</a:t>
                      </a:r>
                      <a:r>
                        <a:rPr sz="11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1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앨범</a:t>
                      </a:r>
                      <a:endParaRPr sz="11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900" spc="-40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“나만의 </a:t>
                      </a:r>
                      <a:r>
                        <a:rPr sz="900" spc="-15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작은 추억을</a:t>
                      </a:r>
                      <a:r>
                        <a:rPr sz="900" spc="5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900" spc="-25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담아~”</a:t>
                      </a:r>
                      <a:endParaRPr sz="900" dirty="0">
                        <a:ln>
                          <a:solidFill>
                            <a:schemeClr val="accent1">
                              <a:lumMod val="60000"/>
                              <a:lumOff val="40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1193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sz="11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졸업사진 액자만</a:t>
                      </a:r>
                      <a:r>
                        <a:rPr sz="110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1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구매</a:t>
                      </a:r>
                      <a:endParaRPr sz="11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  <a:p>
                      <a:pPr marL="13335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900" spc="-50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“나는 </a:t>
                      </a:r>
                      <a:r>
                        <a:rPr sz="900" spc="-15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한양대를</a:t>
                      </a:r>
                      <a:r>
                        <a:rPr sz="900" spc="-20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졸업하였습니다~”</a:t>
                      </a:r>
                      <a:endParaRPr sz="900" dirty="0">
                        <a:ln>
                          <a:solidFill>
                            <a:schemeClr val="accent1">
                              <a:lumMod val="60000"/>
                              <a:lumOff val="40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11938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0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Times New Roman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참여</a:t>
                      </a:r>
                      <a:r>
                        <a:rPr sz="1000" spc="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인원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72263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00" spc="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최소 5명~최대 40명</a:t>
                      </a:r>
                    </a:p>
                    <a:p>
                      <a:pPr marL="120650" marR="1009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00" spc="-25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“동아리, </a:t>
                      </a:r>
                      <a:r>
                        <a:rPr sz="900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스터디, </a:t>
                      </a:r>
                      <a:r>
                        <a:rPr sz="900" spc="-15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학과 </a:t>
                      </a:r>
                      <a:r>
                        <a:rPr sz="900" spc="-10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등 </a:t>
                      </a:r>
                      <a:r>
                        <a:rPr sz="900" spc="-15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한양대 학생이라면 소속에  관계없이 우정앨범 형태로</a:t>
                      </a:r>
                      <a:r>
                        <a:rPr sz="900" spc="160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900" spc="-50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제작”</a:t>
                      </a:r>
                      <a:endParaRPr sz="900" dirty="0">
                        <a:ln>
                          <a:solidFill>
                            <a:schemeClr val="accent1">
                              <a:lumMod val="60000"/>
                              <a:lumOff val="40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83248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lang="en-US" sz="1000" spc="25" dirty="0" smtClean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  <a:p>
                      <a:pPr marL="83248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개인 </a:t>
                      </a:r>
                      <a:r>
                        <a:rPr sz="1000" spc="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위주의 </a:t>
                      </a:r>
                      <a:r>
                        <a:rPr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촬영</a:t>
                      </a:r>
                      <a:endParaRPr sz="900" dirty="0">
                        <a:ln>
                          <a:solidFill>
                            <a:schemeClr val="accent1">
                              <a:lumMod val="60000"/>
                              <a:lumOff val="40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lang="en-US" sz="1000" spc="25" dirty="0" smtClean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  <a:p>
                      <a:pPr marL="15240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개인 촬영</a:t>
                      </a:r>
                      <a:endParaRPr sz="1000" spc="25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5080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375"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구성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1155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1083310" marR="244475" indent="-820419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개인 </a:t>
                      </a:r>
                      <a:r>
                        <a:rPr sz="1000" spc="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3컷(학사모/야외/실내)+단체 </a:t>
                      </a:r>
                      <a:r>
                        <a:rPr sz="1000" spc="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1컷+ 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그룹</a:t>
                      </a:r>
                      <a:r>
                        <a:rPr sz="1000" spc="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1컷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sz="1000" spc="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개인 </a:t>
                      </a:r>
                      <a:r>
                        <a:rPr lang="en-US"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2</a:t>
                      </a:r>
                      <a:r>
                        <a:rPr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컷</a:t>
                      </a:r>
                      <a:r>
                        <a:rPr sz="1000" spc="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(</a:t>
                      </a:r>
                      <a:r>
                        <a:rPr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학사모/</a:t>
                      </a:r>
                      <a:r>
                        <a:rPr sz="1000" spc="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실내</a:t>
                      </a:r>
                      <a:r>
                        <a:rPr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)</a:t>
                      </a:r>
                      <a:endParaRPr sz="1000" spc="25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1155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sz="1000" spc="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개인 1컷(학사모/야외/실내 중 택1)</a:t>
                      </a:r>
                    </a:p>
                  </a:txBody>
                  <a:tcPr marL="0" marR="0" marT="11557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987"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가격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1155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lang="en-US" sz="1000" spc="4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7</a:t>
                      </a:r>
                      <a:r>
                        <a:rPr sz="1000" spc="4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0,000</a:t>
                      </a:r>
                      <a:r>
                        <a:rPr sz="1000" spc="4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원/1인당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1155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lang="en-US" sz="1000" spc="4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6</a:t>
                      </a:r>
                      <a:r>
                        <a:rPr sz="1000" spc="4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0,000</a:t>
                      </a:r>
                      <a:r>
                        <a:rPr sz="1000" spc="4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원/1인당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1155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sz="1000" spc="4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35,000원</a:t>
                      </a:r>
                      <a:r>
                        <a:rPr sz="1000" spc="4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~</a:t>
                      </a:r>
                      <a:r>
                        <a:rPr lang="en-US" sz="1000" spc="4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6</a:t>
                      </a:r>
                      <a:r>
                        <a:rPr sz="1000" spc="4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0,000</a:t>
                      </a:r>
                      <a:r>
                        <a:rPr sz="1000" spc="4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원/1개당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11557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841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Times New Roman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참고</a:t>
                      </a:r>
                      <a:r>
                        <a:rPr sz="1000" spc="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사항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97790" indent="0">
                        <a:lnSpc>
                          <a:spcPct val="100000"/>
                        </a:lnSpc>
                        <a:buNone/>
                        <a:tabLst>
                          <a:tab pos="183515" algn="l"/>
                        </a:tabLst>
                      </a:pPr>
                      <a:endParaRPr lang="en-US" sz="1100" spc="0" dirty="0" smtClean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Times New Roman"/>
                      </a:endParaRPr>
                    </a:p>
                    <a:p>
                      <a:pPr marL="97790" indent="0">
                        <a:lnSpc>
                          <a:spcPct val="100000"/>
                        </a:lnSpc>
                        <a:buNone/>
                        <a:tabLst>
                          <a:tab pos="183515" algn="l"/>
                        </a:tabLst>
                      </a:pPr>
                      <a:r>
                        <a:rPr lang="en-US" sz="1100" spc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Times New Roman"/>
                        </a:rPr>
                        <a:t>-</a:t>
                      </a:r>
                      <a:r>
                        <a:rPr lang="en-US" sz="1100" spc="0" baseline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Times New Roman"/>
                        </a:rPr>
                        <a:t> </a:t>
                      </a:r>
                      <a:r>
                        <a:rPr sz="1000" spc="-1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사전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수요조사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선행</a:t>
                      </a:r>
                      <a:r>
                        <a:rPr sz="1000" spc="10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필수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  <a:p>
                      <a:pPr marL="182880" indent="-85090">
                        <a:lnSpc>
                          <a:spcPct val="100000"/>
                        </a:lnSpc>
                        <a:buChar char="-"/>
                        <a:tabLst>
                          <a:tab pos="183515" algn="l"/>
                        </a:tabLst>
                      </a:pP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교수님 사진 등재 시 부수당 </a:t>
                      </a:r>
                      <a:r>
                        <a:rPr sz="1000" spc="4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5,000원</a:t>
                      </a:r>
                      <a:r>
                        <a:rPr sz="1000" spc="28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추가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  <a:p>
                      <a:pPr marL="182880" indent="-85090">
                        <a:lnSpc>
                          <a:spcPct val="100000"/>
                        </a:lnSpc>
                        <a:buChar char="-"/>
                        <a:tabLst>
                          <a:tab pos="183515" algn="l"/>
                        </a:tabLst>
                      </a:pP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촬영</a:t>
                      </a:r>
                      <a:r>
                        <a:rPr sz="1000" spc="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단위</a:t>
                      </a:r>
                      <a:r>
                        <a:rPr sz="1000" spc="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별</a:t>
                      </a:r>
                      <a:r>
                        <a:rPr sz="1000" spc="3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상황에</a:t>
                      </a:r>
                      <a:r>
                        <a:rPr sz="1000" spc="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맞게</a:t>
                      </a:r>
                      <a:r>
                        <a:rPr sz="1000" spc="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촬영</a:t>
                      </a:r>
                      <a:r>
                        <a:rPr sz="1000" spc="3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일정</a:t>
                      </a:r>
                      <a:r>
                        <a:rPr sz="1000" spc="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조정</a:t>
                      </a:r>
                      <a:r>
                        <a:rPr sz="1000" spc="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가능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55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Times New Roman"/>
                      </a:endParaRPr>
                    </a:p>
                    <a:p>
                      <a:pPr marL="97790" marR="158750">
                        <a:lnSpc>
                          <a:spcPct val="100000"/>
                        </a:lnSpc>
                        <a:buChar char="-"/>
                        <a:tabLst>
                          <a:tab pos="184150" algn="l"/>
                        </a:tabLst>
                      </a:pPr>
                      <a:r>
                        <a:rPr lang="en-US" sz="1000" spc="1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1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A</a:t>
                      </a:r>
                      <a:r>
                        <a:rPr sz="1000" spc="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타입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구매자가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추가로 구매 시 </a:t>
                      </a:r>
                      <a:r>
                        <a:rPr sz="1000" spc="4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5,000원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할  인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98425" marR="140335">
                        <a:lnSpc>
                          <a:spcPct val="100000"/>
                        </a:lnSpc>
                        <a:buChar char="-"/>
                        <a:tabLst>
                          <a:tab pos="184150" algn="l"/>
                        </a:tabLst>
                      </a:pPr>
                      <a:r>
                        <a:rPr lang="en-US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lang="ko-KR" altLang="en-US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본인이 원하는 사진만 촬영 후 액자 및 삽입</a:t>
                      </a:r>
                      <a:endParaRPr lang="en-US" altLang="ko-KR" sz="1000" dirty="0" smtClean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  <a:p>
                      <a:pPr marL="98425" marR="140335">
                        <a:lnSpc>
                          <a:spcPct val="100000"/>
                        </a:lnSpc>
                        <a:buNone/>
                        <a:tabLst>
                          <a:tab pos="184150" algn="l"/>
                        </a:tabLst>
                      </a:pPr>
                      <a:r>
                        <a:rPr lang="ko-KR" altLang="en-US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 사진 선택 가능</a:t>
                      </a:r>
                      <a:r>
                        <a:rPr lang="en-US" altLang="ko-KR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(</a:t>
                      </a:r>
                      <a:r>
                        <a:rPr lang="ko-KR" altLang="en-US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사진</a:t>
                      </a:r>
                      <a:r>
                        <a:rPr lang="en-US" altLang="ko-KR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+</a:t>
                      </a:r>
                      <a:r>
                        <a:rPr lang="ko-KR" altLang="en-US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액자를 전제로 함</a:t>
                      </a:r>
                      <a:r>
                        <a:rPr lang="en-US" altLang="ko-KR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)</a:t>
                      </a:r>
                    </a:p>
                    <a:p>
                      <a:pPr marL="98425" marR="140335">
                        <a:lnSpc>
                          <a:spcPct val="100000"/>
                        </a:lnSpc>
                        <a:buNone/>
                        <a:tabLst>
                          <a:tab pos="184150" algn="l"/>
                        </a:tabLst>
                      </a:pPr>
                      <a:r>
                        <a:rPr lang="en-US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- </a:t>
                      </a:r>
                      <a:r>
                        <a:rPr lang="ko-KR" altLang="en-US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학사복 사진의 경우 별도의 복장이 필요없음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3683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899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Times New Roman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1000" spc="-1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신청</a:t>
                      </a:r>
                      <a:r>
                        <a:rPr sz="1000" spc="1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방법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11785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000" u="sng" spc="10" dirty="0" smtClean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0462C1"/>
                          </a:solidFill>
                          <a:uFill>
                            <a:solidFill>
                              <a:srgbClr val="0462C1"/>
                            </a:solidFill>
                          </a:u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  <a:hlinkClick r:id="rId2"/>
                        </a:rPr>
                        <a:t>www.dodreamalbum.com/reservation</a:t>
                      </a:r>
                      <a:r>
                        <a:rPr sz="1000" spc="10" dirty="0" smtClean="0">
                          <a:solidFill>
                            <a:srgbClr val="0462C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  <a:hlinkClick r:id="rId2"/>
                        </a:rPr>
                        <a:t> </a:t>
                      </a:r>
                      <a:r>
                        <a:rPr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접속 → 회원가입 후 원하는 날짜/시간 예약</a:t>
                      </a:r>
                    </a:p>
                    <a:p>
                      <a:pPr marL="2933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(</a:t>
                      </a:r>
                      <a:r>
                        <a:rPr lang="en-US" altLang="ko-KR" sz="1000" spc="8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A </a:t>
                      </a:r>
                      <a:r>
                        <a:rPr lang="en-US" altLang="ko-KR" sz="1000" spc="3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type </a:t>
                      </a:r>
                      <a:r>
                        <a:rPr lang="ko-KR" altLang="en-US" sz="1000" spc="-1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대표 학생 </a:t>
                      </a:r>
                      <a:r>
                        <a:rPr lang="en-US" altLang="ko-KR" sz="1000" spc="-1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1</a:t>
                      </a:r>
                      <a:r>
                        <a:rPr lang="ko-KR" altLang="en-US" sz="1000" spc="-1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인이 신청</a:t>
                      </a:r>
                      <a:r>
                        <a:rPr lang="en-US" altLang="ko-KR" sz="1000" spc="-1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, </a:t>
                      </a:r>
                      <a:r>
                        <a:rPr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B</a:t>
                      </a:r>
                      <a:r>
                        <a:rPr lang="en-US"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/</a:t>
                      </a:r>
                      <a:r>
                        <a:rPr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C type</a:t>
                      </a:r>
                      <a:r>
                        <a:rPr lang="en-US"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lang="ko-KR" altLang="en-US"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본인이 신청</a:t>
                      </a:r>
                      <a:r>
                        <a:rPr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)</a:t>
                      </a:r>
                      <a:endParaRPr lang="en-US" sz="1000" spc="25" dirty="0" smtClean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  <a:p>
                      <a:pPr marL="464820" indent="-171450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업체 </a:t>
                      </a:r>
                      <a:r>
                        <a:rPr lang="en-US" altLang="ko-KR"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: </a:t>
                      </a:r>
                      <a:r>
                        <a:rPr lang="ko-KR" altLang="en-US"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두드림사진관</a:t>
                      </a:r>
                      <a:r>
                        <a:rPr lang="en-US" altLang="ko-KR"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(</a:t>
                      </a:r>
                      <a:r>
                        <a:rPr lang="ko-KR" altLang="en-US"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전화번호 </a:t>
                      </a:r>
                      <a:r>
                        <a:rPr lang="en-US" altLang="ko-KR"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: 02-541-6804)</a:t>
                      </a:r>
                    </a:p>
                    <a:p>
                      <a:pPr marL="464820" indent="-171450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사진촬영</a:t>
                      </a:r>
                      <a:r>
                        <a:rPr lang="en-US" altLang="ko-KR"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, </a:t>
                      </a:r>
                      <a:r>
                        <a:rPr lang="ko-KR" altLang="en-US"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납부방법</a:t>
                      </a:r>
                      <a:r>
                        <a:rPr lang="en-US" altLang="ko-KR"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, </a:t>
                      </a:r>
                      <a:r>
                        <a:rPr lang="ko-KR" altLang="en-US"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사진수령</a:t>
                      </a:r>
                      <a:r>
                        <a:rPr lang="en-US" altLang="ko-KR" sz="1000" spc="25" baseline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lang="ko-KR" altLang="en-US" sz="1000" spc="25" baseline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방법</a:t>
                      </a:r>
                      <a:r>
                        <a:rPr lang="en-US" altLang="ko-KR" sz="1000" spc="25" baseline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(</a:t>
                      </a:r>
                      <a:r>
                        <a:rPr lang="ko-KR" altLang="en-US" sz="1000" spc="25" baseline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택배</a:t>
                      </a:r>
                      <a:r>
                        <a:rPr lang="en-US" altLang="ko-KR" sz="1000" spc="25" baseline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), </a:t>
                      </a:r>
                      <a:r>
                        <a:rPr lang="ko-KR" altLang="en-US" sz="1000" spc="25" baseline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기타 내용은 두드림사진관에 문의 바람</a:t>
                      </a:r>
                      <a:endParaRPr sz="1000" spc="25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spc="25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1858"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894"/>
                        </a:spcBef>
                      </a:pP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결제</a:t>
                      </a:r>
                      <a:r>
                        <a:rPr sz="1000" spc="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방법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11366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사전 입금 또는 </a:t>
                      </a:r>
                      <a:r>
                        <a:rPr sz="1000" spc="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현장(카드/현금)</a:t>
                      </a:r>
                      <a:r>
                        <a:rPr sz="1000" spc="17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결제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1000" spc="7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- </a:t>
                      </a:r>
                      <a:r>
                        <a:rPr sz="1000" spc="8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A </a:t>
                      </a:r>
                      <a:r>
                        <a:rPr sz="1000" spc="3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type: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대표학생에게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별도 안내 </a:t>
                      </a:r>
                      <a:r>
                        <a:rPr sz="1000" spc="9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/ </a:t>
                      </a:r>
                      <a:r>
                        <a:rPr sz="1000" spc="3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B,</a:t>
                      </a:r>
                      <a:r>
                        <a:rPr sz="1000" spc="2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C </a:t>
                      </a:r>
                      <a:r>
                        <a:rPr sz="1000" spc="3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type: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예약기간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종료 후 사전 입금 계좌 문자 공지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예정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66873"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기타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800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617345" indent="0" algn="l">
                        <a:lnSpc>
                          <a:spcPct val="100000"/>
                        </a:lnSpc>
                        <a:spcBef>
                          <a:spcPts val="640"/>
                        </a:spcBef>
                        <a:buFontTx/>
                        <a:buNone/>
                      </a:pPr>
                      <a:r>
                        <a:rPr lang="en-US" altLang="ko-KR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Wingdings"/>
                        </a:rPr>
                        <a:t>- </a:t>
                      </a:r>
                      <a:r>
                        <a:rPr lang="ko-KR" altLang="en-US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Wingdings"/>
                        </a:rPr>
                        <a:t>코로나</a:t>
                      </a:r>
                      <a:r>
                        <a:rPr lang="en-US" altLang="ko-KR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Wingdings"/>
                        </a:rPr>
                        <a:t>19 </a:t>
                      </a:r>
                      <a:r>
                        <a:rPr lang="ko-KR" altLang="en-US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Wingdings"/>
                        </a:rPr>
                        <a:t>방역 절차로 진행하고</a:t>
                      </a:r>
                      <a:r>
                        <a:rPr lang="en-US" altLang="ko-KR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Wingdings"/>
                        </a:rPr>
                        <a:t>,</a:t>
                      </a:r>
                      <a:r>
                        <a:rPr lang="ko-KR" altLang="en-US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Wingdings"/>
                        </a:rPr>
                        <a:t> 학위복은 각 개인별 사용함</a:t>
                      </a:r>
                      <a:endParaRPr lang="en-US" altLang="ko-KR" sz="1000" dirty="0" smtClean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Wingdings"/>
                      </a:endParaRPr>
                    </a:p>
                    <a:p>
                      <a:pPr marL="1617345" indent="0" algn="l">
                        <a:lnSpc>
                          <a:spcPct val="100000"/>
                        </a:lnSpc>
                        <a:spcBef>
                          <a:spcPts val="640"/>
                        </a:spcBef>
                        <a:buFontTx/>
                        <a:buNone/>
                      </a:pPr>
                      <a:r>
                        <a:rPr lang="en-US" altLang="ko-KR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Wingdings"/>
                        </a:rPr>
                        <a:t>- </a:t>
                      </a:r>
                      <a:r>
                        <a:rPr lang="ko-KR" altLang="en-US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Wingdings"/>
                        </a:rPr>
                        <a:t>학위복은 학생지원팀 및 업체에서 준비함</a:t>
                      </a:r>
                      <a:r>
                        <a:rPr lang="en-US" altLang="ko-KR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Wingdings"/>
                        </a:rPr>
                        <a:t>(</a:t>
                      </a:r>
                      <a:r>
                        <a:rPr lang="ko-KR" altLang="en-US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Wingdings"/>
                        </a:rPr>
                        <a:t>문의사항 학생지원팀 </a:t>
                      </a:r>
                      <a:r>
                        <a:rPr lang="en-US" altLang="ko-KR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Wingdings"/>
                        </a:rPr>
                        <a:t>031-400-4305)</a:t>
                      </a:r>
                    </a:p>
                  </a:txBody>
                  <a:tcPr marL="0" marR="0" marT="812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970666" y="616358"/>
            <a:ext cx="539629" cy="5396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801356" y="170687"/>
            <a:ext cx="1129283" cy="11292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</TotalTime>
  <Words>391</Words>
  <Application>Microsoft Office PowerPoint</Application>
  <PresentationFormat>화면 슬라이드 쇼(4:3)</PresentationFormat>
  <Paragraphs>60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Noto Sans CJK JP Regular</vt:lpstr>
      <vt:lpstr>나눔스퀘어 Bold</vt:lpstr>
      <vt:lpstr>Arial</vt:lpstr>
      <vt:lpstr>Calibri</vt:lpstr>
      <vt:lpstr>Times New Roman</vt:lpstr>
      <vt:lpstr>Wingdings</vt:lpstr>
      <vt:lpstr>Office Theme</vt:lpstr>
      <vt:lpstr>[2021 한양대 ERICA 졸업사진 촬영 안내]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user</cp:lastModifiedBy>
  <cp:revision>16</cp:revision>
  <dcterms:created xsi:type="dcterms:W3CDTF">2018-10-15T06:41:41Z</dcterms:created>
  <dcterms:modified xsi:type="dcterms:W3CDTF">2021-10-06T07:11:58Z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2018-07-31T00:00:00Z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2018-10-15T00:00:00Z</vt:filetime>
  </property>
</Properties>
</file>